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17" r:id="rId2"/>
    <p:sldId id="418" r:id="rId3"/>
    <p:sldId id="433" r:id="rId4"/>
    <p:sldId id="449" r:id="rId5"/>
    <p:sldId id="434" r:id="rId6"/>
    <p:sldId id="435" r:id="rId7"/>
    <p:sldId id="436" r:id="rId8"/>
    <p:sldId id="437" r:id="rId9"/>
    <p:sldId id="450" r:id="rId10"/>
    <p:sldId id="287" r:id="rId11"/>
    <p:sldId id="285" r:id="rId12"/>
    <p:sldId id="439" r:id="rId13"/>
    <p:sldId id="432" r:id="rId14"/>
    <p:sldId id="419" r:id="rId15"/>
    <p:sldId id="420" r:id="rId16"/>
    <p:sldId id="421" r:id="rId17"/>
    <p:sldId id="422" r:id="rId18"/>
    <p:sldId id="423" r:id="rId19"/>
    <p:sldId id="425" r:id="rId20"/>
    <p:sldId id="426" r:id="rId21"/>
    <p:sldId id="428" r:id="rId22"/>
    <p:sldId id="427" r:id="rId23"/>
    <p:sldId id="429" r:id="rId24"/>
    <p:sldId id="430" r:id="rId25"/>
    <p:sldId id="431" r:id="rId26"/>
    <p:sldId id="440" r:id="rId27"/>
    <p:sldId id="441" r:id="rId28"/>
    <p:sldId id="452" r:id="rId29"/>
    <p:sldId id="442" r:id="rId30"/>
    <p:sldId id="443" r:id="rId31"/>
    <p:sldId id="272" r:id="rId32"/>
    <p:sldId id="444" r:id="rId33"/>
    <p:sldId id="445" r:id="rId34"/>
    <p:sldId id="447" r:id="rId35"/>
    <p:sldId id="446" r:id="rId36"/>
    <p:sldId id="453" r:id="rId37"/>
    <p:sldId id="448" r:id="rId38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68" userDrawn="1">
          <p15:clr>
            <a:srgbClr val="A4A3A4"/>
          </p15:clr>
        </p15:guide>
        <p15:guide id="2" pos="3000" userDrawn="1">
          <p15:clr>
            <a:srgbClr val="A4A3A4"/>
          </p15:clr>
        </p15:guide>
        <p15:guide id="3" orient="horz" pos="25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e Wolter" initials="NW" lastIdx="49" clrIdx="0">
    <p:extLst>
      <p:ext uri="{19B8F6BF-5375-455C-9EA6-DF929625EA0E}">
        <p15:presenceInfo xmlns:p15="http://schemas.microsoft.com/office/powerpoint/2012/main" userId="S-1-5-21-1960408961-1708537768-682003330-27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77B"/>
    <a:srgbClr val="FF0000"/>
    <a:srgbClr val="FF40FF"/>
    <a:srgbClr val="00CC00"/>
    <a:srgbClr val="96ABFD"/>
    <a:srgbClr val="8064A2"/>
    <a:srgbClr val="A6CE39"/>
    <a:srgbClr val="CAF9FD"/>
    <a:srgbClr val="C1B4F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94133" autoAdjust="0"/>
  </p:normalViewPr>
  <p:slideViewPr>
    <p:cSldViewPr snapToGrid="0" snapToObjects="1">
      <p:cViewPr varScale="1">
        <p:scale>
          <a:sx n="164" d="100"/>
          <a:sy n="164" d="100"/>
        </p:scale>
        <p:origin x="440" y="168"/>
      </p:cViewPr>
      <p:guideLst>
        <p:guide orient="horz" pos="1068"/>
        <p:guide pos="3000"/>
        <p:guide orient="horz" pos="25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18D38-4BAC-4B00-AB9E-65C36BD0787F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75943-8682-4FFF-8CF8-13F6663D5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5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3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1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15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10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0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6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1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8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5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B414EBC-22F6-4F02-80EC-18353FA9F1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5071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6374C0-E977-482B-85C8-7AD7F4D9F66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react.org/" TargetMode="External"/><Relationship Id="rId2" Type="http://schemas.openxmlformats.org/officeDocument/2006/relationships/hyperlink" Target="http://tree.bio.ed.ac.uk/software/figt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ol.embl.d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qtree.github.io/doc/Quickstart#installation" TargetMode="External"/><Relationship Id="rId2" Type="http://schemas.openxmlformats.org/officeDocument/2006/relationships/hyperlink" Target="http://iqtree.cibiv.univie.ac.a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" TargetMode="External"/><Relationship Id="rId2" Type="http://schemas.openxmlformats.org/officeDocument/2006/relationships/hyperlink" Target="https://github.com/YuLab-SMU/ggtree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ree.bio.ed.ac.uk/software/figtre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ol.embl.de/" TargetMode="External"/><Relationship Id="rId4" Type="http://schemas.openxmlformats.org/officeDocument/2006/relationships/hyperlink" Target="https://microreact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719" y="1456023"/>
            <a:ext cx="84473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Phylogenetic analysis</a:t>
            </a:r>
          </a:p>
          <a:p>
            <a:endParaRPr lang="en-US" sz="3200" b="1" dirty="0">
              <a:latin typeface="+mj-lt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Dikeledi Kekana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1400" b="1" dirty="0">
                <a:solidFill>
                  <a:srgbClr val="A6CE39"/>
                </a:solidFill>
                <a:latin typeface="+mj-lt"/>
              </a:rPr>
              <a:t>Centre for Respiratory Diseases and Meningitis,</a:t>
            </a:r>
          </a:p>
          <a:p>
            <a:r>
              <a:rPr lang="en-US" sz="1400" b="1" dirty="0">
                <a:solidFill>
                  <a:srgbClr val="A6CE39"/>
                </a:solidFill>
                <a:latin typeface="+mj-lt"/>
              </a:rPr>
              <a:t>National Institute for Communicable Diseases,</a:t>
            </a:r>
          </a:p>
          <a:p>
            <a:r>
              <a:rPr lang="en-US" sz="1400" b="1" dirty="0">
                <a:solidFill>
                  <a:srgbClr val="A6CE39"/>
                </a:solidFill>
                <a:latin typeface="+mj-lt"/>
              </a:rPr>
              <a:t>A division of the National Health Laboratory Service</a:t>
            </a:r>
            <a:endParaRPr lang="en-US" sz="2000" b="1" dirty="0">
              <a:solidFill>
                <a:srgbClr val="A6CE3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759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7ED2-2522-1A01-4209-0092FDDC03E9}"/>
              </a:ext>
            </a:extLst>
          </p:cNvPr>
          <p:cNvSpPr txBox="1">
            <a:spLocks/>
          </p:cNvSpPr>
          <p:nvPr/>
        </p:nvSpPr>
        <p:spPr>
          <a:xfrm>
            <a:off x="112385" y="377635"/>
            <a:ext cx="7886700" cy="677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2060"/>
                </a:solidFill>
              </a:rPr>
              <a:t>Interpreting phylogenetic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BFC03-7CC0-6639-682D-65C397C6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2" t="9976" r="35106" b="34753"/>
          <a:stretch/>
        </p:blipFill>
        <p:spPr>
          <a:xfrm>
            <a:off x="557213" y="1380172"/>
            <a:ext cx="1664689" cy="2068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47F07-388F-516C-5498-ABA21A522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0" t="8494" r="26255" b="10188"/>
          <a:stretch/>
        </p:blipFill>
        <p:spPr>
          <a:xfrm>
            <a:off x="2345827" y="1037272"/>
            <a:ext cx="2692010" cy="268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7840D-6F7E-95C1-AB59-869FCCEB8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2" r="16834"/>
          <a:stretch/>
        </p:blipFill>
        <p:spPr>
          <a:xfrm>
            <a:off x="5513688" y="716575"/>
            <a:ext cx="3517927" cy="3277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785C4-CA81-AE36-0E4B-C9FAABF5E47F}"/>
              </a:ext>
            </a:extLst>
          </p:cNvPr>
          <p:cNvSpPr txBox="1"/>
          <p:nvPr/>
        </p:nvSpPr>
        <p:spPr>
          <a:xfrm>
            <a:off x="660083" y="4269802"/>
            <a:ext cx="7492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+mj-lt"/>
              </a:rPr>
              <a:t>Do these three trees show the same thing? Or are they fundamentally different?</a:t>
            </a:r>
          </a:p>
        </p:txBody>
      </p:sp>
    </p:spTree>
    <p:extLst>
      <p:ext uri="{BB962C8B-B14F-4D97-AF65-F5344CB8AC3E}">
        <p14:creationId xmlns:p14="http://schemas.microsoft.com/office/powerpoint/2010/main" val="321884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3F9AD-BA8E-EF1A-1515-7001E25AA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6"/>
          <a:stretch/>
        </p:blipFill>
        <p:spPr>
          <a:xfrm>
            <a:off x="538079" y="1674682"/>
            <a:ext cx="1478230" cy="1581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D69B38-FFBD-ABF9-DB4E-204751E83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95"/>
          <a:stretch/>
        </p:blipFill>
        <p:spPr>
          <a:xfrm>
            <a:off x="2037533" y="1674682"/>
            <a:ext cx="911366" cy="15811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FFFD6B0-3096-9E4D-F2E1-B587A75AC7B3}"/>
              </a:ext>
            </a:extLst>
          </p:cNvPr>
          <p:cNvSpPr txBox="1">
            <a:spLocks/>
          </p:cNvSpPr>
          <p:nvPr/>
        </p:nvSpPr>
        <p:spPr>
          <a:xfrm>
            <a:off x="390719" y="238855"/>
            <a:ext cx="7886700" cy="677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002060"/>
                </a:solidFill>
              </a:rPr>
              <a:t>Constructing a phylogenetic tree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611CB64-B850-8886-7026-9681A909D994}"/>
              </a:ext>
            </a:extLst>
          </p:cNvPr>
          <p:cNvSpPr/>
          <p:nvPr/>
        </p:nvSpPr>
        <p:spPr>
          <a:xfrm>
            <a:off x="3142058" y="2344804"/>
            <a:ext cx="475247" cy="225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BB306-D9D7-23C7-C380-73FEE634932A}"/>
              </a:ext>
            </a:extLst>
          </p:cNvPr>
          <p:cNvSpPr txBox="1"/>
          <p:nvPr/>
        </p:nvSpPr>
        <p:spPr>
          <a:xfrm>
            <a:off x="3810464" y="1460771"/>
            <a:ext cx="374961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2100" dirty="0">
                <a:highlight>
                  <a:srgbClr val="FFFF00"/>
                </a:highlight>
              </a:rPr>
              <a:t>Different phylogenetic methods:</a:t>
            </a:r>
          </a:p>
          <a:p>
            <a:pPr marL="257175" indent="-257175">
              <a:spcBef>
                <a:spcPts val="900"/>
              </a:spcBef>
              <a:buFont typeface="+mj-lt"/>
              <a:buAutoNum type="arabicPeriod"/>
            </a:pPr>
            <a:r>
              <a:rPr lang="en-US" dirty="0"/>
              <a:t>Distance Methods</a:t>
            </a:r>
          </a:p>
          <a:p>
            <a:pPr marL="257175" indent="-257175">
              <a:spcBef>
                <a:spcPts val="900"/>
              </a:spcBef>
              <a:buFont typeface="+mj-lt"/>
              <a:buAutoNum type="arabicPeriod"/>
            </a:pPr>
            <a:r>
              <a:rPr lang="en-US" dirty="0"/>
              <a:t>Maximum Parsimony</a:t>
            </a:r>
          </a:p>
          <a:p>
            <a:pPr marL="257175" indent="-257175">
              <a:spcBef>
                <a:spcPts val="900"/>
              </a:spcBef>
              <a:buFont typeface="+mj-lt"/>
              <a:buAutoNum type="arabicPeriod"/>
            </a:pPr>
            <a:r>
              <a:rPr lang="en-US" dirty="0"/>
              <a:t>Maximum Likelihood </a:t>
            </a:r>
          </a:p>
          <a:p>
            <a:pPr marL="257175" indent="-257175">
              <a:spcBef>
                <a:spcPts val="900"/>
              </a:spcBef>
              <a:buFont typeface="+mj-lt"/>
              <a:buAutoNum type="arabicPeriod"/>
            </a:pPr>
            <a:r>
              <a:rPr lang="en-US" dirty="0"/>
              <a:t>Bayesian Methods</a:t>
            </a:r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2EA8C2B0-91E5-33AF-260C-A9BF97D6A2DF}"/>
              </a:ext>
            </a:extLst>
          </p:cNvPr>
          <p:cNvSpPr/>
          <p:nvPr/>
        </p:nvSpPr>
        <p:spPr>
          <a:xfrm>
            <a:off x="6292215" y="1945958"/>
            <a:ext cx="94298" cy="62443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C6DDB-B34B-21F4-77D8-BA8C154B6C43}"/>
              </a:ext>
            </a:extLst>
          </p:cNvPr>
          <p:cNvSpPr txBox="1"/>
          <p:nvPr/>
        </p:nvSpPr>
        <p:spPr>
          <a:xfrm>
            <a:off x="6523238" y="2015803"/>
            <a:ext cx="20736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Older methods, less computationally intensive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00ADC8C-77B8-71DB-5A61-02584EF6281B}"/>
              </a:ext>
            </a:extLst>
          </p:cNvPr>
          <p:cNvSpPr/>
          <p:nvPr/>
        </p:nvSpPr>
        <p:spPr>
          <a:xfrm>
            <a:off x="6292215" y="2743364"/>
            <a:ext cx="94298" cy="62443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1477B-9FA6-888B-D728-D4989F8476C3}"/>
              </a:ext>
            </a:extLst>
          </p:cNvPr>
          <p:cNvSpPr txBox="1"/>
          <p:nvPr/>
        </p:nvSpPr>
        <p:spPr>
          <a:xfrm>
            <a:off x="6523238" y="2706897"/>
            <a:ext cx="207367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Newer methods, more computationally intensive but more accurate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19D4D-A801-7D7F-E5B8-FEB48072A870}"/>
              </a:ext>
            </a:extLst>
          </p:cNvPr>
          <p:cNvSpPr txBox="1"/>
          <p:nvPr/>
        </p:nvSpPr>
        <p:spPr>
          <a:xfrm>
            <a:off x="1443038" y="3908033"/>
            <a:ext cx="62579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For most applications </a:t>
            </a:r>
            <a:r>
              <a:rPr lang="en-US" sz="2100" dirty="0">
                <a:highlight>
                  <a:srgbClr val="FFFF00"/>
                </a:highlight>
              </a:rPr>
              <a:t>Maximum Likelihood </a:t>
            </a:r>
            <a:r>
              <a:rPr lang="en-US" sz="2100" dirty="0"/>
              <a:t>will be best </a:t>
            </a:r>
          </a:p>
        </p:txBody>
      </p:sp>
    </p:spTree>
    <p:extLst>
      <p:ext uri="{BB962C8B-B14F-4D97-AF65-F5344CB8AC3E}">
        <p14:creationId xmlns:p14="http://schemas.microsoft.com/office/powerpoint/2010/main" val="317775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088"/>
            <a:ext cx="8801100" cy="942975"/>
          </a:xfrm>
        </p:spPr>
        <p:txBody>
          <a:bodyPr>
            <a:noAutofit/>
          </a:bodyPr>
          <a:lstStyle/>
          <a:p>
            <a:r>
              <a:rPr lang="en-US" dirty="0"/>
              <a:t>How to construct a phylogenetic tree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CB9A5B-FB6E-CC09-F8DC-82885EF48A7A}"/>
              </a:ext>
            </a:extLst>
          </p:cNvPr>
          <p:cNvSpPr/>
          <p:nvPr/>
        </p:nvSpPr>
        <p:spPr>
          <a:xfrm>
            <a:off x="1500188" y="1256903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Sequence alignment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9F67FD-A5DC-90AA-2655-347C0972EDC3}"/>
              </a:ext>
            </a:extLst>
          </p:cNvPr>
          <p:cNvSpPr/>
          <p:nvPr/>
        </p:nvSpPr>
        <p:spPr>
          <a:xfrm>
            <a:off x="1500188" y="2543175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Tree construction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C31293-6853-8939-5545-6FD211A8BC1E}"/>
              </a:ext>
            </a:extLst>
          </p:cNvPr>
          <p:cNvSpPr/>
          <p:nvPr/>
        </p:nvSpPr>
        <p:spPr>
          <a:xfrm>
            <a:off x="1500188" y="3886597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Visualize and annotate tree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06A610-18F3-E65D-3C4B-9E9DC3B84C04}"/>
              </a:ext>
            </a:extLst>
          </p:cNvPr>
          <p:cNvCxnSpPr>
            <a:cxnSpLocks/>
          </p:cNvCxnSpPr>
          <p:nvPr/>
        </p:nvCxnSpPr>
        <p:spPr>
          <a:xfrm>
            <a:off x="3036094" y="1914525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82B838-DE93-C95A-C0B0-6EBB904A9547}"/>
              </a:ext>
            </a:extLst>
          </p:cNvPr>
          <p:cNvCxnSpPr>
            <a:cxnSpLocks/>
          </p:cNvCxnSpPr>
          <p:nvPr/>
        </p:nvCxnSpPr>
        <p:spPr>
          <a:xfrm>
            <a:off x="3036094" y="3167063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617A17-2BC7-46CE-2AB9-C9CC5EC87F0B}"/>
              </a:ext>
            </a:extLst>
          </p:cNvPr>
          <p:cNvSpPr txBox="1"/>
          <p:nvPr/>
        </p:nvSpPr>
        <p:spPr>
          <a:xfrm>
            <a:off x="4572000" y="1106288"/>
            <a:ext cx="1585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Nextclade</a:t>
            </a:r>
          </a:p>
          <a:p>
            <a:r>
              <a:rPr lang="en-US" sz="1050" dirty="0"/>
              <a:t>MAFFT</a:t>
            </a:r>
            <a:br>
              <a:rPr lang="en-US" sz="1050" dirty="0"/>
            </a:br>
            <a:r>
              <a:rPr lang="en-US" sz="1050" dirty="0"/>
              <a:t>MUSCLE </a:t>
            </a:r>
          </a:p>
          <a:p>
            <a:r>
              <a:rPr lang="en-US" sz="1050" dirty="0"/>
              <a:t>…and more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1DD4C-F6A4-C5CD-5676-C03592135F11}"/>
              </a:ext>
            </a:extLst>
          </p:cNvPr>
          <p:cNvSpPr txBox="1"/>
          <p:nvPr/>
        </p:nvSpPr>
        <p:spPr>
          <a:xfrm>
            <a:off x="4753672" y="2497521"/>
            <a:ext cx="15859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IQtree</a:t>
            </a:r>
          </a:p>
          <a:p>
            <a:r>
              <a:rPr lang="en-US" sz="1050" dirty="0" err="1"/>
              <a:t>RaxML</a:t>
            </a:r>
            <a:endParaRPr lang="en-US" sz="1050" dirty="0"/>
          </a:p>
          <a:p>
            <a:r>
              <a:rPr lang="en-US" sz="1050" dirty="0"/>
              <a:t>…and many more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6A3D30-6B36-66DF-0D01-67CD2D800966}"/>
              </a:ext>
            </a:extLst>
          </p:cNvPr>
          <p:cNvSpPr txBox="1"/>
          <p:nvPr/>
        </p:nvSpPr>
        <p:spPr>
          <a:xfrm>
            <a:off x="5024436" y="3876082"/>
            <a:ext cx="339090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Figtree: </a:t>
            </a:r>
            <a:r>
              <a:rPr lang="en-US" sz="1200" dirty="0">
                <a:hlinkClick r:id="rId2"/>
              </a:rPr>
              <a:t>http://tree.bio.ed.ac.uk/software/figtree/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Microreact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https://microreact.org/</a:t>
            </a:r>
            <a:r>
              <a:rPr lang="en-US" sz="1200" dirty="0"/>
              <a:t> </a:t>
            </a:r>
          </a:p>
          <a:p>
            <a:r>
              <a:rPr lang="en-US" sz="1200" dirty="0"/>
              <a:t>ITOL: </a:t>
            </a:r>
            <a:r>
              <a:rPr lang="en-US" sz="1200" dirty="0">
                <a:hlinkClick r:id="rId4"/>
              </a:rPr>
              <a:t>https://itol.embl.de/</a:t>
            </a:r>
            <a:r>
              <a:rPr lang="en-US" sz="1200" dirty="0"/>
              <a:t> </a:t>
            </a:r>
          </a:p>
          <a:p>
            <a:r>
              <a:rPr lang="en-US" sz="1200" dirty="0"/>
              <a:t>ggtree: R package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92323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Sequence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9313-8365-BBAD-1D15-85EA6FB1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904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A sequence alignment is a way of arranging the sequences of DNA, RNA, or protein to identify regions of similarity that may be a consequence of functional, structural, or evolutionary relationships between the sequences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Needed for creating phylogenetic trees, quality control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Example tools for doing alignments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NEXCLADE (references available for SARS, Influenza, and more)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MUSCLE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MAFFT</a:t>
            </a:r>
          </a:p>
        </p:txBody>
      </p:sp>
    </p:spTree>
    <p:extLst>
      <p:ext uri="{BB962C8B-B14F-4D97-AF65-F5344CB8AC3E}">
        <p14:creationId xmlns:p14="http://schemas.microsoft.com/office/powerpoint/2010/main" val="75830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6E6CF3-9FA6-CF55-C8ED-6598A47E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1" y="1063495"/>
            <a:ext cx="1316656" cy="285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A9D1F-5DCD-EB3C-2B13-2CC8F44C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3" y="368675"/>
            <a:ext cx="647073" cy="6470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44D116-DB67-1865-0AA9-E5A1CC121500}"/>
              </a:ext>
            </a:extLst>
          </p:cNvPr>
          <p:cNvSpPr/>
          <p:nvPr/>
        </p:nvSpPr>
        <p:spPr>
          <a:xfrm>
            <a:off x="1809241" y="377138"/>
            <a:ext cx="704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Online program which performs alignment to the reference, clade assignment, reports mutation, and performs sequence quality checks</a:t>
            </a:r>
            <a:endParaRPr lang="en-GB" b="0" i="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1278BE-B24B-D578-9C46-B80A9F23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24" y="1944787"/>
            <a:ext cx="8650090" cy="2299658"/>
          </a:xfrm>
          <a:prstGeom prst="rect">
            <a:avLst/>
          </a:prstGeom>
        </p:spPr>
      </p:pic>
      <p:cxnSp>
        <p:nvCxnSpPr>
          <p:cNvPr id="13" name="Google Shape;471;p31">
            <a:extLst>
              <a:ext uri="{FF2B5EF4-FFF2-40B4-BE49-F238E27FC236}">
                <a16:creationId xmlns:a16="http://schemas.microsoft.com/office/drawing/2014/main" id="{5DB20DA8-208C-1F34-4A40-DB6456E97D9C}"/>
              </a:ext>
            </a:extLst>
          </p:cNvPr>
          <p:cNvCxnSpPr>
            <a:cxnSpLocks/>
          </p:cNvCxnSpPr>
          <p:nvPr/>
        </p:nvCxnSpPr>
        <p:spPr>
          <a:xfrm flipV="1">
            <a:off x="792110" y="4361402"/>
            <a:ext cx="49091" cy="44014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" name="Google Shape;472;p31">
            <a:extLst>
              <a:ext uri="{FF2B5EF4-FFF2-40B4-BE49-F238E27FC236}">
                <a16:creationId xmlns:a16="http://schemas.microsoft.com/office/drawing/2014/main" id="{BB082B46-F1DB-0920-64F7-AF4FC431600E}"/>
              </a:ext>
            </a:extLst>
          </p:cNvPr>
          <p:cNvSpPr txBox="1"/>
          <p:nvPr/>
        </p:nvSpPr>
        <p:spPr>
          <a:xfrm>
            <a:off x="264630" y="4811352"/>
            <a:ext cx="173797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ID</a:t>
            </a:r>
            <a:endParaRPr sz="1200" dirty="0"/>
          </a:p>
        </p:txBody>
      </p:sp>
      <p:cxnSp>
        <p:nvCxnSpPr>
          <p:cNvPr id="15" name="Google Shape;473;p31">
            <a:extLst>
              <a:ext uri="{FF2B5EF4-FFF2-40B4-BE49-F238E27FC236}">
                <a16:creationId xmlns:a16="http://schemas.microsoft.com/office/drawing/2014/main" id="{7544D6F3-FF26-C8CE-6B44-B123BE13B1A0}"/>
              </a:ext>
            </a:extLst>
          </p:cNvPr>
          <p:cNvCxnSpPr>
            <a:cxnSpLocks/>
          </p:cNvCxnSpPr>
          <p:nvPr/>
        </p:nvCxnSpPr>
        <p:spPr>
          <a:xfrm flipV="1">
            <a:off x="2018233" y="4244445"/>
            <a:ext cx="0" cy="230268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474;p31">
            <a:extLst>
              <a:ext uri="{FF2B5EF4-FFF2-40B4-BE49-F238E27FC236}">
                <a16:creationId xmlns:a16="http://schemas.microsoft.com/office/drawing/2014/main" id="{1A7F8256-212F-FB72-242E-5546FBFEDAF8}"/>
              </a:ext>
            </a:extLst>
          </p:cNvPr>
          <p:cNvSpPr txBox="1"/>
          <p:nvPr/>
        </p:nvSpPr>
        <p:spPr>
          <a:xfrm>
            <a:off x="1493597" y="4395874"/>
            <a:ext cx="25666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QC overview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= good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Orange = mediocre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= bad</a:t>
            </a:r>
            <a:endParaRPr sz="1200" dirty="0"/>
          </a:p>
        </p:txBody>
      </p:sp>
      <p:cxnSp>
        <p:nvCxnSpPr>
          <p:cNvPr id="17" name="Google Shape;475;p31">
            <a:extLst>
              <a:ext uri="{FF2B5EF4-FFF2-40B4-BE49-F238E27FC236}">
                <a16:creationId xmlns:a16="http://schemas.microsoft.com/office/drawing/2014/main" id="{BECD1E0E-8DF0-FF49-E363-512CC7BFEF2C}"/>
              </a:ext>
            </a:extLst>
          </p:cNvPr>
          <p:cNvCxnSpPr>
            <a:cxnSpLocks/>
          </p:cNvCxnSpPr>
          <p:nvPr/>
        </p:nvCxnSpPr>
        <p:spPr>
          <a:xfrm>
            <a:off x="1241448" y="1748707"/>
            <a:ext cx="1230026" cy="194923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" name="Google Shape;476;p31">
            <a:extLst>
              <a:ext uri="{FF2B5EF4-FFF2-40B4-BE49-F238E27FC236}">
                <a16:creationId xmlns:a16="http://schemas.microsoft.com/office/drawing/2014/main" id="{85BA54D1-2982-3A82-2A09-4F91575814E1}"/>
              </a:ext>
            </a:extLst>
          </p:cNvPr>
          <p:cNvSpPr txBox="1"/>
          <p:nvPr/>
        </p:nvSpPr>
        <p:spPr>
          <a:xfrm>
            <a:off x="135552" y="1437560"/>
            <a:ext cx="237629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Clade assignment</a:t>
            </a:r>
            <a:endParaRPr sz="1200"/>
          </a:p>
        </p:txBody>
      </p:sp>
      <p:cxnSp>
        <p:nvCxnSpPr>
          <p:cNvPr id="19" name="Google Shape;477;p31">
            <a:extLst>
              <a:ext uri="{FF2B5EF4-FFF2-40B4-BE49-F238E27FC236}">
                <a16:creationId xmlns:a16="http://schemas.microsoft.com/office/drawing/2014/main" id="{189B3E2E-D1CE-8CB3-8927-5554AC4DCAF2}"/>
              </a:ext>
            </a:extLst>
          </p:cNvPr>
          <p:cNvCxnSpPr>
            <a:cxnSpLocks/>
          </p:cNvCxnSpPr>
          <p:nvPr/>
        </p:nvCxnSpPr>
        <p:spPr>
          <a:xfrm flipH="1">
            <a:off x="3897704" y="1424628"/>
            <a:ext cx="56182" cy="47459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479;p31">
            <a:extLst>
              <a:ext uri="{FF2B5EF4-FFF2-40B4-BE49-F238E27FC236}">
                <a16:creationId xmlns:a16="http://schemas.microsoft.com/office/drawing/2014/main" id="{BC667A82-E60C-F531-93DD-46D797E56EE2}"/>
              </a:ext>
            </a:extLst>
          </p:cNvPr>
          <p:cNvCxnSpPr>
            <a:cxnSpLocks/>
            <a:stCxn id="16" idx="3"/>
          </p:cNvCxnSpPr>
          <p:nvPr/>
        </p:nvCxnSpPr>
        <p:spPr>
          <a:xfrm flipH="1" flipV="1">
            <a:off x="3868289" y="4223500"/>
            <a:ext cx="191973" cy="587852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80;p31">
            <a:extLst>
              <a:ext uri="{FF2B5EF4-FFF2-40B4-BE49-F238E27FC236}">
                <a16:creationId xmlns:a16="http://schemas.microsoft.com/office/drawing/2014/main" id="{636C704A-C06A-6C50-1A06-95F2A05B64E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60262" y="4211753"/>
            <a:ext cx="298232" cy="59959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481;p31">
            <a:extLst>
              <a:ext uri="{FF2B5EF4-FFF2-40B4-BE49-F238E27FC236}">
                <a16:creationId xmlns:a16="http://schemas.microsoft.com/office/drawing/2014/main" id="{1CE09455-71E2-E6C6-538A-851D8B50352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60262" y="4211753"/>
            <a:ext cx="673305" cy="59959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482;p31">
            <a:extLst>
              <a:ext uri="{FF2B5EF4-FFF2-40B4-BE49-F238E27FC236}">
                <a16:creationId xmlns:a16="http://schemas.microsoft.com/office/drawing/2014/main" id="{993DF90A-E507-DF04-482E-A288906D821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60262" y="4188259"/>
            <a:ext cx="1193210" cy="623093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483;p31">
            <a:extLst>
              <a:ext uri="{FF2B5EF4-FFF2-40B4-BE49-F238E27FC236}">
                <a16:creationId xmlns:a16="http://schemas.microsoft.com/office/drawing/2014/main" id="{0B1B18B3-8309-B8F8-AAC5-A2ED44B4446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60262" y="4244445"/>
            <a:ext cx="1791797" cy="566907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484;p31">
            <a:extLst>
              <a:ext uri="{FF2B5EF4-FFF2-40B4-BE49-F238E27FC236}">
                <a16:creationId xmlns:a16="http://schemas.microsoft.com/office/drawing/2014/main" id="{C6E844F4-B2BC-D2D1-C303-0E2A66354FC8}"/>
              </a:ext>
            </a:extLst>
          </p:cNvPr>
          <p:cNvSpPr txBox="1"/>
          <p:nvPr/>
        </p:nvSpPr>
        <p:spPr>
          <a:xfrm>
            <a:off x="3141151" y="1206377"/>
            <a:ext cx="350993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number of mutations</a:t>
            </a:r>
            <a:endParaRPr sz="1200" dirty="0"/>
          </a:p>
        </p:txBody>
      </p:sp>
      <p:cxnSp>
        <p:nvCxnSpPr>
          <p:cNvPr id="27" name="Google Shape;486;p31">
            <a:extLst>
              <a:ext uri="{FF2B5EF4-FFF2-40B4-BE49-F238E27FC236}">
                <a16:creationId xmlns:a16="http://schemas.microsoft.com/office/drawing/2014/main" id="{1AA5BD89-3BAB-8B5A-3D53-7DA971A10588}"/>
              </a:ext>
            </a:extLst>
          </p:cNvPr>
          <p:cNvCxnSpPr>
            <a:cxnSpLocks/>
          </p:cNvCxnSpPr>
          <p:nvPr/>
        </p:nvCxnSpPr>
        <p:spPr>
          <a:xfrm flipH="1" flipV="1">
            <a:off x="6501897" y="3955725"/>
            <a:ext cx="422780" cy="678224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487;p31">
            <a:extLst>
              <a:ext uri="{FF2B5EF4-FFF2-40B4-BE49-F238E27FC236}">
                <a16:creationId xmlns:a16="http://schemas.microsoft.com/office/drawing/2014/main" id="{2AD9DFCC-A400-3256-B49E-840D939E661A}"/>
              </a:ext>
            </a:extLst>
          </p:cNvPr>
          <p:cNvSpPr txBox="1"/>
          <p:nvPr/>
        </p:nvSpPr>
        <p:spPr>
          <a:xfrm>
            <a:off x="6434954" y="4626687"/>
            <a:ext cx="255539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Genome/protein visualisation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Hover on mutation for more info</a:t>
            </a:r>
            <a:endParaRPr sz="1200" dirty="0"/>
          </a:p>
        </p:txBody>
      </p:sp>
      <p:cxnSp>
        <p:nvCxnSpPr>
          <p:cNvPr id="29" name="Google Shape;488;p31">
            <a:extLst>
              <a:ext uri="{FF2B5EF4-FFF2-40B4-BE49-F238E27FC236}">
                <a16:creationId xmlns:a16="http://schemas.microsoft.com/office/drawing/2014/main" id="{031C5BBC-85A3-E72C-5B95-8B1D0A04BA0C}"/>
              </a:ext>
            </a:extLst>
          </p:cNvPr>
          <p:cNvCxnSpPr>
            <a:cxnSpLocks/>
          </p:cNvCxnSpPr>
          <p:nvPr/>
        </p:nvCxnSpPr>
        <p:spPr>
          <a:xfrm>
            <a:off x="7528186" y="1714519"/>
            <a:ext cx="0" cy="601262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489;p31">
            <a:extLst>
              <a:ext uri="{FF2B5EF4-FFF2-40B4-BE49-F238E27FC236}">
                <a16:creationId xmlns:a16="http://schemas.microsoft.com/office/drawing/2014/main" id="{F112C36B-3AB0-E799-74D8-5BDC15EA7D80}"/>
              </a:ext>
            </a:extLst>
          </p:cNvPr>
          <p:cNvSpPr txBox="1"/>
          <p:nvPr/>
        </p:nvSpPr>
        <p:spPr>
          <a:xfrm>
            <a:off x="6678608" y="1107958"/>
            <a:ext cx="380536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Colours each row by quality.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Grey/white = good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Yellow = mediocre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= bad</a:t>
            </a:r>
            <a:endParaRPr sz="1200" dirty="0"/>
          </a:p>
        </p:txBody>
      </p:sp>
      <p:sp>
        <p:nvSpPr>
          <p:cNvPr id="31" name="Google Shape;490;p31">
            <a:extLst>
              <a:ext uri="{FF2B5EF4-FFF2-40B4-BE49-F238E27FC236}">
                <a16:creationId xmlns:a16="http://schemas.microsoft.com/office/drawing/2014/main" id="{D70D8E4E-2200-8801-9066-D345FD513956}"/>
              </a:ext>
            </a:extLst>
          </p:cNvPr>
          <p:cNvSpPr txBox="1"/>
          <p:nvPr/>
        </p:nvSpPr>
        <p:spPr>
          <a:xfrm>
            <a:off x="1504510" y="1278324"/>
            <a:ext cx="263822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Lineage assignment</a:t>
            </a:r>
            <a:endParaRPr sz="1200" dirty="0"/>
          </a:p>
        </p:txBody>
      </p:sp>
      <p:cxnSp>
        <p:nvCxnSpPr>
          <p:cNvPr id="32" name="Google Shape;491;p31">
            <a:extLst>
              <a:ext uri="{FF2B5EF4-FFF2-40B4-BE49-F238E27FC236}">
                <a16:creationId xmlns:a16="http://schemas.microsoft.com/office/drawing/2014/main" id="{11C3F137-7875-F4C9-C536-778A233AA218}"/>
              </a:ext>
            </a:extLst>
          </p:cNvPr>
          <p:cNvCxnSpPr>
            <a:cxnSpLocks/>
          </p:cNvCxnSpPr>
          <p:nvPr/>
        </p:nvCxnSpPr>
        <p:spPr>
          <a:xfrm>
            <a:off x="2168183" y="1507435"/>
            <a:ext cx="835291" cy="470398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" name="Google Shape;485;p31">
            <a:extLst>
              <a:ext uri="{FF2B5EF4-FFF2-40B4-BE49-F238E27FC236}">
                <a16:creationId xmlns:a16="http://schemas.microsoft.com/office/drawing/2014/main" id="{22157FE5-10C0-6DBE-EF2C-394FDD5EC256}"/>
              </a:ext>
            </a:extLst>
          </p:cNvPr>
          <p:cNvSpPr txBox="1"/>
          <p:nvPr/>
        </p:nvSpPr>
        <p:spPr>
          <a:xfrm>
            <a:off x="3277350" y="4813799"/>
            <a:ext cx="25892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details on QC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9765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0BD6F6D-ABF1-2E06-4A88-58F6F5CF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4" y="459851"/>
            <a:ext cx="2550996" cy="12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24327-900D-1F02-A884-676C519D0CD0}"/>
              </a:ext>
            </a:extLst>
          </p:cNvPr>
          <p:cNvSpPr txBox="1"/>
          <p:nvPr/>
        </p:nvSpPr>
        <p:spPr>
          <a:xfrm>
            <a:off x="3150916" y="603065"/>
            <a:ext cx="5564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dirty="0"/>
              <a:t>Alignment viewer which allows you to visualize your sequences against one another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66306-798F-206E-62A7-06FE29E5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" y="2035563"/>
            <a:ext cx="9018776" cy="16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3488-429B-410C-9059-BF4A42C4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D88C48-6CD8-EF7C-849A-428C2FEB9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92" y="0"/>
            <a:ext cx="8881016" cy="5143500"/>
          </a:xfrm>
          <a:prstGeom prst="rect">
            <a:avLst/>
          </a:prstGeom>
        </p:spPr>
      </p:pic>
      <p:cxnSp>
        <p:nvCxnSpPr>
          <p:cNvPr id="5" name="Google Shape;475;p31">
            <a:extLst>
              <a:ext uri="{FF2B5EF4-FFF2-40B4-BE49-F238E27FC236}">
                <a16:creationId xmlns:a16="http://schemas.microsoft.com/office/drawing/2014/main" id="{9D3C05F3-AAF2-03C1-7B81-B6C91F4FD799}"/>
              </a:ext>
            </a:extLst>
          </p:cNvPr>
          <p:cNvCxnSpPr>
            <a:cxnSpLocks/>
          </p:cNvCxnSpPr>
          <p:nvPr/>
        </p:nvCxnSpPr>
        <p:spPr>
          <a:xfrm flipH="1">
            <a:off x="3914775" y="1716848"/>
            <a:ext cx="2852933" cy="29769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476;p31">
            <a:extLst>
              <a:ext uri="{FF2B5EF4-FFF2-40B4-BE49-F238E27FC236}">
                <a16:creationId xmlns:a16="http://schemas.microsoft.com/office/drawing/2014/main" id="{835C6C83-821E-59C7-1FDC-7109D51F549C}"/>
              </a:ext>
            </a:extLst>
          </p:cNvPr>
          <p:cNvSpPr txBox="1"/>
          <p:nvPr/>
        </p:nvSpPr>
        <p:spPr>
          <a:xfrm>
            <a:off x="6767708" y="1455258"/>
            <a:ext cx="23762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reference to align to then click next</a:t>
            </a:r>
            <a:endParaRPr sz="1400" dirty="0"/>
          </a:p>
        </p:txBody>
      </p:sp>
      <p:cxnSp>
        <p:nvCxnSpPr>
          <p:cNvPr id="10" name="Google Shape;475;p31">
            <a:extLst>
              <a:ext uri="{FF2B5EF4-FFF2-40B4-BE49-F238E27FC236}">
                <a16:creationId xmlns:a16="http://schemas.microsoft.com/office/drawing/2014/main" id="{F6066306-0249-6CB3-354C-3D51EF5C1222}"/>
              </a:ext>
            </a:extLst>
          </p:cNvPr>
          <p:cNvCxnSpPr>
            <a:cxnSpLocks/>
          </p:cNvCxnSpPr>
          <p:nvPr/>
        </p:nvCxnSpPr>
        <p:spPr>
          <a:xfrm flipH="1">
            <a:off x="6463642" y="2014538"/>
            <a:ext cx="480083" cy="2486025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9951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E029-CD7D-180C-50B8-C14F85E1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EFEA19-244E-57DE-3417-66D36B9DD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52" y="346210"/>
            <a:ext cx="6770896" cy="4797290"/>
          </a:xfrm>
          <a:prstGeom prst="rect">
            <a:avLst/>
          </a:prstGeom>
        </p:spPr>
      </p:pic>
      <p:cxnSp>
        <p:nvCxnSpPr>
          <p:cNvPr id="5" name="Google Shape;475;p31">
            <a:extLst>
              <a:ext uri="{FF2B5EF4-FFF2-40B4-BE49-F238E27FC236}">
                <a16:creationId xmlns:a16="http://schemas.microsoft.com/office/drawing/2014/main" id="{3CCD9CFF-2103-E2F5-CAF4-F44D71AB5067}"/>
              </a:ext>
            </a:extLst>
          </p:cNvPr>
          <p:cNvCxnSpPr>
            <a:cxnSpLocks/>
          </p:cNvCxnSpPr>
          <p:nvPr/>
        </p:nvCxnSpPr>
        <p:spPr>
          <a:xfrm flipH="1">
            <a:off x="4343400" y="1852174"/>
            <a:ext cx="2425902" cy="1848289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476;p31">
            <a:extLst>
              <a:ext uri="{FF2B5EF4-FFF2-40B4-BE49-F238E27FC236}">
                <a16:creationId xmlns:a16="http://schemas.microsoft.com/office/drawing/2014/main" id="{CD475042-38A9-3308-2D13-BC76F76C3767}"/>
              </a:ext>
            </a:extLst>
          </p:cNvPr>
          <p:cNvSpPr txBox="1"/>
          <p:nvPr/>
        </p:nvSpPr>
        <p:spPr>
          <a:xfrm>
            <a:off x="6769302" y="1590584"/>
            <a:ext cx="237629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select your </a:t>
            </a:r>
            <a:r>
              <a:rPr lang="en-GB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fasta</a:t>
            </a:r>
            <a:r>
              <a:rPr lang="en-GB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drag and drop</a:t>
            </a:r>
            <a:endParaRPr sz="1400" dirty="0"/>
          </a:p>
        </p:txBody>
      </p:sp>
      <p:cxnSp>
        <p:nvCxnSpPr>
          <p:cNvPr id="8" name="Google Shape;475;p31">
            <a:extLst>
              <a:ext uri="{FF2B5EF4-FFF2-40B4-BE49-F238E27FC236}">
                <a16:creationId xmlns:a16="http://schemas.microsoft.com/office/drawing/2014/main" id="{C4E3FF02-CAA4-3A64-69B1-70F9A5733426}"/>
              </a:ext>
            </a:extLst>
          </p:cNvPr>
          <p:cNvCxnSpPr>
            <a:cxnSpLocks/>
          </p:cNvCxnSpPr>
          <p:nvPr/>
        </p:nvCxnSpPr>
        <p:spPr>
          <a:xfrm flipH="1">
            <a:off x="6329363" y="3029737"/>
            <a:ext cx="885825" cy="187332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476;p31">
            <a:extLst>
              <a:ext uri="{FF2B5EF4-FFF2-40B4-BE49-F238E27FC236}">
                <a16:creationId xmlns:a16="http://schemas.microsoft.com/office/drawing/2014/main" id="{17D2203E-55A7-E73A-27C6-4EBF15741DDC}"/>
              </a:ext>
            </a:extLst>
          </p:cNvPr>
          <p:cNvSpPr txBox="1"/>
          <p:nvPr/>
        </p:nvSpPr>
        <p:spPr>
          <a:xfrm>
            <a:off x="7253934" y="2641119"/>
            <a:ext cx="162128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Can also paste </a:t>
            </a:r>
            <a:r>
              <a:rPr lang="en-GB" sz="14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fasta</a:t>
            </a:r>
            <a:r>
              <a:rPr lang="en-GB" sz="1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as text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23548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8FCF-FD10-1784-B655-C14628C6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C5CE90-223E-53BF-A959-E79F93962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347" y="205978"/>
            <a:ext cx="4812871" cy="4937521"/>
          </a:xfrm>
          <a:prstGeom prst="rect">
            <a:avLst/>
          </a:prstGeom>
        </p:spPr>
      </p:pic>
      <p:cxnSp>
        <p:nvCxnSpPr>
          <p:cNvPr id="5" name="Google Shape;475;p31">
            <a:extLst>
              <a:ext uri="{FF2B5EF4-FFF2-40B4-BE49-F238E27FC236}">
                <a16:creationId xmlns:a16="http://schemas.microsoft.com/office/drawing/2014/main" id="{56F7B369-C9C9-648D-6561-FD2329C6B779}"/>
              </a:ext>
            </a:extLst>
          </p:cNvPr>
          <p:cNvCxnSpPr>
            <a:cxnSpLocks/>
          </p:cNvCxnSpPr>
          <p:nvPr/>
        </p:nvCxnSpPr>
        <p:spPr>
          <a:xfrm flipH="1">
            <a:off x="5973570" y="1815087"/>
            <a:ext cx="885825" cy="187332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" name="Google Shape;476;p31">
            <a:extLst>
              <a:ext uri="{FF2B5EF4-FFF2-40B4-BE49-F238E27FC236}">
                <a16:creationId xmlns:a16="http://schemas.microsoft.com/office/drawing/2014/main" id="{2D153C35-F482-F5D8-805F-6AF26E05EE42}"/>
              </a:ext>
            </a:extLst>
          </p:cNvPr>
          <p:cNvSpPr txBox="1"/>
          <p:nvPr/>
        </p:nvSpPr>
        <p:spPr>
          <a:xfrm>
            <a:off x="6898141" y="1426469"/>
            <a:ext cx="162128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Uploaded file appears here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Then click run to start 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0808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65A44-4A33-5546-7FAE-F739DCB6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5860"/>
            <a:ext cx="9111489" cy="2344789"/>
          </a:xfrm>
          <a:prstGeom prst="rect">
            <a:avLst/>
          </a:prstGeom>
        </p:spPr>
      </p:pic>
      <p:sp>
        <p:nvSpPr>
          <p:cNvPr id="41" name="Google Shape;489;p31">
            <a:extLst>
              <a:ext uri="{FF2B5EF4-FFF2-40B4-BE49-F238E27FC236}">
                <a16:creationId xmlns:a16="http://schemas.microsoft.com/office/drawing/2014/main" id="{E5344AB5-67AB-5FCD-0752-7F41EE9F73E3}"/>
              </a:ext>
            </a:extLst>
          </p:cNvPr>
          <p:cNvSpPr txBox="1"/>
          <p:nvPr/>
        </p:nvSpPr>
        <p:spPr>
          <a:xfrm>
            <a:off x="3149241" y="600516"/>
            <a:ext cx="20046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 download results</a:t>
            </a:r>
            <a:endParaRPr sz="1200" dirty="0"/>
          </a:p>
        </p:txBody>
      </p:sp>
      <p:cxnSp>
        <p:nvCxnSpPr>
          <p:cNvPr id="42" name="Google Shape;477;p31">
            <a:extLst>
              <a:ext uri="{FF2B5EF4-FFF2-40B4-BE49-F238E27FC236}">
                <a16:creationId xmlns:a16="http://schemas.microsoft.com/office/drawing/2014/main" id="{20606831-E53B-8B80-A993-5A49E05EA9A4}"/>
              </a:ext>
            </a:extLst>
          </p:cNvPr>
          <p:cNvCxnSpPr>
            <a:cxnSpLocks/>
          </p:cNvCxnSpPr>
          <p:nvPr/>
        </p:nvCxnSpPr>
        <p:spPr>
          <a:xfrm flipH="1">
            <a:off x="3356517" y="981189"/>
            <a:ext cx="552502" cy="697875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BA6026D-8689-9455-DCDB-C0B37F660FED}"/>
              </a:ext>
            </a:extLst>
          </p:cNvPr>
          <p:cNvSpPr txBox="1"/>
          <p:nvPr/>
        </p:nvSpPr>
        <p:spPr>
          <a:xfrm>
            <a:off x="3159451" y="517314"/>
            <a:ext cx="1680179" cy="443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8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9850"/>
            <a:ext cx="8401050" cy="82458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phylogenetic analysis and why should we perform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9313-8365-BBAD-1D15-85EA6FB1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49"/>
            <a:ext cx="8229600" cy="3324899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Phylogenetic tree: </a:t>
            </a:r>
            <a:r>
              <a:rPr lang="en-ZA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en-ZA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diagram that depicts the lines of evolutionary descent of different species, organisms, or genes from a common ancestor</a:t>
            </a:r>
            <a:endParaRPr lang="en-ZA" sz="1600" b="0" dirty="0">
              <a:effectLst/>
            </a:endParaRPr>
          </a:p>
          <a:p>
            <a:pPr marL="0" indent="0">
              <a:buNone/>
            </a:pPr>
            <a:endParaRPr lang="en-US" altLang="en-US" sz="1600" b="1" dirty="0"/>
          </a:p>
          <a:p>
            <a:pPr marL="0" indent="0">
              <a:buNone/>
            </a:pPr>
            <a:r>
              <a:rPr lang="en-US" altLang="en-US" sz="1600" b="1" dirty="0"/>
              <a:t>Phylogenetic analysis has two major components:</a:t>
            </a:r>
          </a:p>
          <a:p>
            <a:endParaRPr lang="en-US" altLang="en-US" sz="1600" dirty="0"/>
          </a:p>
          <a:p>
            <a:pPr marL="0" indent="0">
              <a:buNone/>
            </a:pPr>
            <a:r>
              <a:rPr lang="en-US" altLang="en-US" sz="1600" b="1" dirty="0"/>
              <a:t>1.</a:t>
            </a:r>
            <a:r>
              <a:rPr lang="en-US" altLang="en-US" sz="1600" dirty="0"/>
              <a:t>	</a:t>
            </a:r>
            <a:r>
              <a:rPr lang="en-US" altLang="en-US" sz="1600" b="1" dirty="0"/>
              <a:t>Phylogeny inference or “tree building”</a:t>
            </a:r>
            <a:r>
              <a:rPr lang="en-US" altLang="en-US" sz="1600" dirty="0"/>
              <a:t> — </a:t>
            </a:r>
          </a:p>
          <a:p>
            <a:pPr marL="0" indent="0">
              <a:buNone/>
            </a:pPr>
            <a:r>
              <a:rPr lang="en-US" altLang="en-US" sz="1600" dirty="0"/>
              <a:t>the inference of the branching orders, and ultimately the evolutionary relationships, between “taxa” (entities such as genes, populations, species, etc.)</a:t>
            </a:r>
          </a:p>
          <a:p>
            <a:endParaRPr lang="en-US" altLang="en-US" sz="1600" dirty="0"/>
          </a:p>
          <a:p>
            <a:pPr marL="0" indent="0">
              <a:buNone/>
            </a:pPr>
            <a:r>
              <a:rPr lang="en-US" altLang="en-US" sz="1600" b="1" dirty="0"/>
              <a:t>2.	Character and rate analysis —</a:t>
            </a:r>
          </a:p>
          <a:p>
            <a:pPr marL="0" indent="0">
              <a:buNone/>
            </a:pPr>
            <a:r>
              <a:rPr lang="en-US" altLang="en-US" sz="1600" dirty="0"/>
              <a:t>using phylogenies as analytical frameworks for rigorous understanding of the evolution of various traits or conditions of interest 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970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99BD-13F7-2C68-9956-AC8A862D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AB4C93-BAA9-58AF-740D-7524EF548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02" y="477774"/>
            <a:ext cx="8737196" cy="4187952"/>
          </a:xfrm>
          <a:prstGeom prst="rect">
            <a:avLst/>
          </a:prstGeom>
        </p:spPr>
      </p:pic>
      <p:sp>
        <p:nvSpPr>
          <p:cNvPr id="5" name="Google Shape;476;p31">
            <a:extLst>
              <a:ext uri="{FF2B5EF4-FFF2-40B4-BE49-F238E27FC236}">
                <a16:creationId xmlns:a16="http://schemas.microsoft.com/office/drawing/2014/main" id="{A5D26E2E-6D50-E471-9903-EA43C2D52CD4}"/>
              </a:ext>
            </a:extLst>
          </p:cNvPr>
          <p:cNvSpPr txBox="1"/>
          <p:nvPr/>
        </p:nvSpPr>
        <p:spPr>
          <a:xfrm>
            <a:off x="457200" y="2571750"/>
            <a:ext cx="16212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Results can be downloaded in different in different formats</a:t>
            </a:r>
            <a:endParaRPr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6D11-E493-9CAE-0F1E-52720783DD55}"/>
              </a:ext>
            </a:extLst>
          </p:cNvPr>
          <p:cNvSpPr txBox="1"/>
          <p:nvPr/>
        </p:nvSpPr>
        <p:spPr>
          <a:xfrm>
            <a:off x="2727229" y="3698867"/>
            <a:ext cx="1908779" cy="4433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Google Shape;476;p31">
            <a:extLst>
              <a:ext uri="{FF2B5EF4-FFF2-40B4-BE49-F238E27FC236}">
                <a16:creationId xmlns:a16="http://schemas.microsoft.com/office/drawing/2014/main" id="{998EC2CC-3F2F-7865-6899-1C1CC598FC4A}"/>
              </a:ext>
            </a:extLst>
          </p:cNvPr>
          <p:cNvSpPr txBox="1"/>
          <p:nvPr/>
        </p:nvSpPr>
        <p:spPr>
          <a:xfrm>
            <a:off x="4729130" y="3658959"/>
            <a:ext cx="162128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This is the alignment</a:t>
            </a:r>
            <a:endParaRPr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11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0BD6F6D-ABF1-2E06-4A88-58F6F5CF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12364" cy="110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EBD220-4741-57DC-3D4D-2966736D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" y="1714500"/>
            <a:ext cx="8956742" cy="238489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A0935C-46DE-6B36-42EE-AADC4024F841}"/>
              </a:ext>
            </a:extLst>
          </p:cNvPr>
          <p:cNvCxnSpPr/>
          <p:nvPr/>
        </p:nvCxnSpPr>
        <p:spPr>
          <a:xfrm flipV="1">
            <a:off x="2380575" y="4045037"/>
            <a:ext cx="144966" cy="651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8136B8-A0F3-0419-3EB3-71823CBA2897}"/>
              </a:ext>
            </a:extLst>
          </p:cNvPr>
          <p:cNvCxnSpPr>
            <a:cxnSpLocks/>
          </p:cNvCxnSpPr>
          <p:nvPr/>
        </p:nvCxnSpPr>
        <p:spPr>
          <a:xfrm flipV="1">
            <a:off x="7598664" y="4066365"/>
            <a:ext cx="350232" cy="304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556A80-6D45-F4B6-7A7A-1DCD6D890C8A}"/>
              </a:ext>
            </a:extLst>
          </p:cNvPr>
          <p:cNvCxnSpPr>
            <a:cxnSpLocks/>
          </p:cNvCxnSpPr>
          <p:nvPr/>
        </p:nvCxnSpPr>
        <p:spPr>
          <a:xfrm flipV="1">
            <a:off x="8623556" y="4099391"/>
            <a:ext cx="0" cy="608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FCCE33-3457-EFB1-CF74-EDE0B0EB5444}"/>
              </a:ext>
            </a:extLst>
          </p:cNvPr>
          <p:cNvCxnSpPr>
            <a:cxnSpLocks/>
          </p:cNvCxnSpPr>
          <p:nvPr/>
        </p:nvCxnSpPr>
        <p:spPr>
          <a:xfrm flipV="1">
            <a:off x="573877" y="2571750"/>
            <a:ext cx="265646" cy="1855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F014A8-AAC5-4B1C-1EA0-C80591D53578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289053" y="2906945"/>
            <a:ext cx="52968" cy="17193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D6064-65C6-1702-FD9F-433CD459AB90}"/>
              </a:ext>
            </a:extLst>
          </p:cNvPr>
          <p:cNvSpPr/>
          <p:nvPr/>
        </p:nvSpPr>
        <p:spPr>
          <a:xfrm>
            <a:off x="1276762" y="1962715"/>
            <a:ext cx="7817005" cy="178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6C5A13-C875-2B54-52A3-CD486D99A890}"/>
              </a:ext>
            </a:extLst>
          </p:cNvPr>
          <p:cNvCxnSpPr>
            <a:cxnSpLocks/>
          </p:cNvCxnSpPr>
          <p:nvPr/>
        </p:nvCxnSpPr>
        <p:spPr>
          <a:xfrm flipH="1">
            <a:off x="4230106" y="1647981"/>
            <a:ext cx="246797" cy="257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ABFE5D-B411-C92C-5C4C-7D86237B247E}"/>
              </a:ext>
            </a:extLst>
          </p:cNvPr>
          <p:cNvSpPr txBox="1"/>
          <p:nvPr/>
        </p:nvSpPr>
        <p:spPr>
          <a:xfrm>
            <a:off x="4540405" y="1493380"/>
            <a:ext cx="215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Nucleotide position on 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61ED4-021A-7D39-8F30-7D04FDE6BB83}"/>
              </a:ext>
            </a:extLst>
          </p:cNvPr>
          <p:cNvSpPr txBox="1"/>
          <p:nvPr/>
        </p:nvSpPr>
        <p:spPr>
          <a:xfrm>
            <a:off x="84623" y="4386840"/>
            <a:ext cx="120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Selected sequence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0C0C1-DD4D-94CA-6738-5ADB2E707B75}"/>
              </a:ext>
            </a:extLst>
          </p:cNvPr>
          <p:cNvSpPr txBox="1"/>
          <p:nvPr/>
        </p:nvSpPr>
        <p:spPr>
          <a:xfrm>
            <a:off x="3684496" y="4626274"/>
            <a:ext cx="1209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Selected nt 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13582-DF77-397A-45EE-0FACE97978B7}"/>
              </a:ext>
            </a:extLst>
          </p:cNvPr>
          <p:cNvSpPr txBox="1"/>
          <p:nvPr/>
        </p:nvSpPr>
        <p:spPr>
          <a:xfrm>
            <a:off x="1549262" y="4696749"/>
            <a:ext cx="157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Position of selected 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F5126-81B5-55DC-67B7-1C6E8E65941A}"/>
              </a:ext>
            </a:extLst>
          </p:cNvPr>
          <p:cNvSpPr txBox="1"/>
          <p:nvPr/>
        </p:nvSpPr>
        <p:spPr>
          <a:xfrm>
            <a:off x="6248367" y="4305954"/>
            <a:ext cx="173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Number of sequences in fasta file/alignment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7D443-D948-066A-72D6-188095D0C103}"/>
              </a:ext>
            </a:extLst>
          </p:cNvPr>
          <p:cNvSpPr txBox="1"/>
          <p:nvPr/>
        </p:nvSpPr>
        <p:spPr>
          <a:xfrm>
            <a:off x="7727068" y="4774343"/>
            <a:ext cx="14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U" sz="1200" dirty="0"/>
              <a:t>Length of alignment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C11388-BE34-46CE-FF5B-886F5B8FEB97}"/>
              </a:ext>
            </a:extLst>
          </p:cNvPr>
          <p:cNvSpPr/>
          <p:nvPr/>
        </p:nvSpPr>
        <p:spPr>
          <a:xfrm>
            <a:off x="4279363" y="2365651"/>
            <a:ext cx="200722" cy="5129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A54E0A-4D67-A7DA-D965-4B0BA54035EF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929335" y="2622129"/>
            <a:ext cx="965292" cy="2174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6217A8-1E50-FB61-63C3-EDD3493E7FB0}"/>
              </a:ext>
            </a:extLst>
          </p:cNvPr>
          <p:cNvSpPr txBox="1"/>
          <p:nvPr/>
        </p:nvSpPr>
        <p:spPr>
          <a:xfrm>
            <a:off x="5480924" y="4796563"/>
            <a:ext cx="82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U" sz="1200" dirty="0"/>
              <a:t>Mutations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957EEF-3E8A-2338-F18F-69322C0351D5}"/>
              </a:ext>
            </a:extLst>
          </p:cNvPr>
          <p:cNvSpPr txBox="1"/>
          <p:nvPr/>
        </p:nvSpPr>
        <p:spPr>
          <a:xfrm>
            <a:off x="2212363" y="346937"/>
            <a:ext cx="68814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Best to view aligned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Your sequences can be easily aligned and downloaded with nextclade (nextclade.aligned.fasta)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U" sz="1400" dirty="0"/>
              <a:t>The sequences that you visualize on AliView can be manually editted with the keyboard</a:t>
            </a:r>
          </a:p>
        </p:txBody>
      </p:sp>
    </p:spTree>
    <p:extLst>
      <p:ext uri="{BB962C8B-B14F-4D97-AF65-F5344CB8AC3E}">
        <p14:creationId xmlns:p14="http://schemas.microsoft.com/office/powerpoint/2010/main" val="113962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0ECF-F887-D14A-35DA-302410BD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7946136" cy="857250"/>
          </a:xfrm>
        </p:spPr>
        <p:txBody>
          <a:bodyPr/>
          <a:lstStyle/>
          <a:p>
            <a:r>
              <a:rPr lang="en-US" dirty="0"/>
              <a:t>Editing sequences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96D54-6E4C-3258-7640-4879C61AF3B8}"/>
              </a:ext>
            </a:extLst>
          </p:cNvPr>
          <p:cNvSpPr/>
          <p:nvPr/>
        </p:nvSpPr>
        <p:spPr>
          <a:xfrm>
            <a:off x="0" y="1063229"/>
            <a:ext cx="369651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- Insertion–deletion mutations (indels) refer to insertion and/or deletion of nucleotides into genomic DNA.</a:t>
            </a:r>
          </a:p>
          <a:p>
            <a:endParaRPr lang="en-GB" sz="1400" dirty="0"/>
          </a:p>
          <a:p>
            <a:r>
              <a:rPr lang="en-GB" sz="1400" dirty="0"/>
              <a:t>- Indels of length not a multiple of 3 must be checked and most probably corrected in the sequence (Frameshifts, i.e. potentially sequencing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dirty="0"/>
              <a:t>- Very large indels are also potentially sequencing errors and must be corrected</a:t>
            </a:r>
          </a:p>
          <a:p>
            <a:endParaRPr lang="en-GB" sz="1400" dirty="0"/>
          </a:p>
          <a:p>
            <a:r>
              <a:rPr lang="en-GB" sz="1400" dirty="0"/>
              <a:t>- Can be manually corrected from alignment of sequences with </a:t>
            </a:r>
            <a:r>
              <a:rPr lang="en-GB" sz="1400" dirty="0" err="1"/>
              <a:t>AliView</a:t>
            </a:r>
            <a:r>
              <a:rPr lang="en-GB" sz="1400" dirty="0"/>
              <a:t> by deleting an insertion or replacing a wrong deletion by a series of Ns</a:t>
            </a:r>
          </a:p>
          <a:p>
            <a:endParaRPr lang="en-GB" sz="1400" dirty="0"/>
          </a:p>
          <a:p>
            <a:r>
              <a:rPr lang="en-GB" sz="1400" dirty="0"/>
              <a:t>- Deletions of length a multiple of three can be kept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92191-F869-09BA-5FC5-A743C6313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85" y="1381082"/>
            <a:ext cx="5521315" cy="25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4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195-FB95-B711-C980-801EDC80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5" y="415683"/>
            <a:ext cx="8229600" cy="857250"/>
          </a:xfrm>
        </p:spPr>
        <p:txBody>
          <a:bodyPr/>
          <a:lstStyle/>
          <a:p>
            <a:r>
              <a:rPr lang="en-US" dirty="0"/>
              <a:t>Editing sequences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F7EB38-D0D6-076F-8775-A0C3D06CC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0109"/>
            <a:ext cx="9114271" cy="20295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968B9C-38DB-B52C-5C69-0055A9AF3B99}"/>
              </a:ext>
            </a:extLst>
          </p:cNvPr>
          <p:cNvCxnSpPr>
            <a:cxnSpLocks/>
          </p:cNvCxnSpPr>
          <p:nvPr/>
        </p:nvCxnSpPr>
        <p:spPr>
          <a:xfrm flipV="1">
            <a:off x="8321040" y="3788495"/>
            <a:ext cx="192788" cy="608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98D16C-9B4F-01FA-0486-09E99FAA7B13}"/>
              </a:ext>
            </a:extLst>
          </p:cNvPr>
          <p:cNvSpPr txBox="1"/>
          <p:nvPr/>
        </p:nvSpPr>
        <p:spPr>
          <a:xfrm>
            <a:off x="7843673" y="4396800"/>
            <a:ext cx="1224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What a frameshift looks like in </a:t>
            </a:r>
            <a:r>
              <a:rPr lang="en-US" sz="1200" dirty="0" err="1"/>
              <a:t>Nexclade</a:t>
            </a:r>
            <a:endParaRPr lang="en-MU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1AED4-FF17-3E36-5F29-D70E8E6E4A4A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3788495"/>
            <a:ext cx="2606040" cy="608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37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030D-3967-EFAC-4A17-3D7BE666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9443"/>
            <a:ext cx="8229600" cy="857250"/>
          </a:xfrm>
        </p:spPr>
        <p:txBody>
          <a:bodyPr/>
          <a:lstStyle/>
          <a:p>
            <a:r>
              <a:rPr lang="en-US" dirty="0"/>
              <a:t>Editing sequences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5B1353-8A3F-00C1-B291-FC43709EB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1857"/>
            <a:ext cx="9144000" cy="1955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6E7C6-BCE9-3474-0C4E-B71D3AD85F6C}"/>
              </a:ext>
            </a:extLst>
          </p:cNvPr>
          <p:cNvSpPr txBox="1"/>
          <p:nvPr/>
        </p:nvSpPr>
        <p:spPr>
          <a:xfrm>
            <a:off x="6157544" y="3929003"/>
            <a:ext cx="2260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Hovering over it gives you the position (start to end of frame shifts)</a:t>
            </a:r>
          </a:p>
          <a:p>
            <a:endParaRPr lang="en-US" sz="1200" dirty="0"/>
          </a:p>
          <a:p>
            <a:r>
              <a:rPr lang="en-US" sz="1200" dirty="0"/>
              <a:t>Go to </a:t>
            </a:r>
            <a:r>
              <a:rPr lang="en-US" sz="1200" dirty="0" err="1"/>
              <a:t>AliView</a:t>
            </a:r>
            <a:r>
              <a:rPr lang="en-US" sz="1200" dirty="0"/>
              <a:t> and look for this position to edit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2D04D2-D155-9186-FDA4-58DC9440A116}"/>
              </a:ext>
            </a:extLst>
          </p:cNvPr>
          <p:cNvCxnSpPr>
            <a:cxnSpLocks/>
          </p:cNvCxnSpPr>
          <p:nvPr/>
        </p:nvCxnSpPr>
        <p:spPr>
          <a:xfrm flipV="1">
            <a:off x="7287768" y="2971800"/>
            <a:ext cx="758952" cy="9235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3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9110-589B-E390-0975-1CE22872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1911FE-5014-C942-5B17-AA9C096E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79812"/>
            <a:ext cx="9120704" cy="24285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6F3407-9335-69ED-5059-E73AD5E1E8B3}"/>
              </a:ext>
            </a:extLst>
          </p:cNvPr>
          <p:cNvSpPr/>
          <p:nvPr/>
        </p:nvSpPr>
        <p:spPr>
          <a:xfrm>
            <a:off x="1303700" y="1898320"/>
            <a:ext cx="7817005" cy="1784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/>
          </a:p>
        </p:txBody>
      </p:sp>
    </p:spTree>
    <p:extLst>
      <p:ext uri="{BB962C8B-B14F-4D97-AF65-F5344CB8AC3E}">
        <p14:creationId xmlns:p14="http://schemas.microsoft.com/office/powerpoint/2010/main" val="516732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9313-8365-BBAD-1D15-85EA6FB1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904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The actual construction of the phylogenetic tree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Includes model selection: tools allow model testing step where the program determines the best fit model based on your data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Tools include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IQtree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RaxML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…and many more </a:t>
            </a:r>
          </a:p>
        </p:txBody>
      </p:sp>
    </p:spTree>
    <p:extLst>
      <p:ext uri="{BB962C8B-B14F-4D97-AF65-F5344CB8AC3E}">
        <p14:creationId xmlns:p14="http://schemas.microsoft.com/office/powerpoint/2010/main" val="352584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IQ-TREE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9313-8365-BBAD-1D15-85EA6FB1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904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A quick and easy tool for construction of phylogenetic trees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Available as: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Web based version: </a:t>
            </a:r>
            <a:r>
              <a:rPr lang="en-US" sz="1800" dirty="0">
                <a:hlinkClick r:id="rId2"/>
              </a:rPr>
              <a:t>http://iqtree.cibiv.univie.ac.at/</a:t>
            </a:r>
            <a:r>
              <a:rPr lang="en-US" sz="1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Command line (</a:t>
            </a:r>
            <a:r>
              <a:rPr lang="en-US" sz="1800" dirty="0">
                <a:hlinkClick r:id="rId3"/>
              </a:rPr>
              <a:t>https://iqtree.github.io/doc/Quickstart#installation</a:t>
            </a:r>
            <a:r>
              <a:rPr lang="en-US" sz="1800" dirty="0"/>
              <a:t>)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Can use any depending on level of expertise.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Will be using the we based version in our practical</a:t>
            </a:r>
          </a:p>
        </p:txBody>
      </p:sp>
    </p:spTree>
    <p:extLst>
      <p:ext uri="{BB962C8B-B14F-4D97-AF65-F5344CB8AC3E}">
        <p14:creationId xmlns:p14="http://schemas.microsoft.com/office/powerpoint/2010/main" val="3217011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8BA0-523E-050E-F018-8807E1998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" y="1350290"/>
            <a:ext cx="2533974" cy="1648632"/>
          </a:xfrm>
        </p:spPr>
        <p:txBody>
          <a:bodyPr/>
          <a:lstStyle/>
          <a:p>
            <a:r>
              <a:rPr lang="en-US" dirty="0"/>
              <a:t>Command line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AF7445-59A0-DA18-4CE5-9E14798A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77" y="0"/>
            <a:ext cx="58178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DEF0816-25B3-038F-A00A-5BF214582031}"/>
              </a:ext>
            </a:extLst>
          </p:cNvPr>
          <p:cNvGrpSpPr/>
          <p:nvPr/>
        </p:nvGrpSpPr>
        <p:grpSpPr>
          <a:xfrm>
            <a:off x="930106" y="0"/>
            <a:ext cx="6370807" cy="5143500"/>
            <a:chOff x="930107" y="0"/>
            <a:chExt cx="5662336" cy="43719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CA379E-5AA3-43E0-29CF-6E5B64DC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107" y="0"/>
              <a:ext cx="5627856" cy="39741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7E3968-1078-1178-95BD-E85B80D6B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107" y="3974153"/>
              <a:ext cx="5662336" cy="39782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3492F3-437F-C215-68DB-39A5AC587AEB}"/>
              </a:ext>
            </a:extLst>
          </p:cNvPr>
          <p:cNvSpPr txBox="1"/>
          <p:nvPr/>
        </p:nvSpPr>
        <p:spPr>
          <a:xfrm>
            <a:off x="4515633" y="945715"/>
            <a:ext cx="167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Choosing input file (alignment)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2998BA-CEF6-7072-FAD1-6D0F5667570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031299" y="1039660"/>
            <a:ext cx="1484334" cy="2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8C24E-33FF-E1F8-D283-1A3F15903BF1}"/>
              </a:ext>
            </a:extLst>
          </p:cNvPr>
          <p:cNvSpPr txBox="1"/>
          <p:nvPr/>
        </p:nvSpPr>
        <p:spPr>
          <a:xfrm>
            <a:off x="4755715" y="1398740"/>
            <a:ext cx="167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Select sequence type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FA21B1-37F4-3155-5692-7395554CC52A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271381" y="1492685"/>
            <a:ext cx="1484334" cy="2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ADA226-291D-65A6-C130-812E866BE4D0}"/>
              </a:ext>
            </a:extLst>
          </p:cNvPr>
          <p:cNvSpPr txBox="1"/>
          <p:nvPr/>
        </p:nvSpPr>
        <p:spPr>
          <a:xfrm>
            <a:off x="4288076" y="2147162"/>
            <a:ext cx="16722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The choice of substitution model is NB and will affect the accuracy of the final tree. We advise using the built in </a:t>
            </a:r>
            <a:r>
              <a:rPr lang="en-US" sz="900" dirty="0" err="1">
                <a:solidFill>
                  <a:srgbClr val="C00000"/>
                </a:solidFill>
              </a:rPr>
              <a:t>ModelFinder</a:t>
            </a:r>
            <a:r>
              <a:rPr lang="en-US" sz="900" dirty="0">
                <a:solidFill>
                  <a:srgbClr val="C00000"/>
                </a:solidFill>
              </a:rPr>
              <a:t> tool provided by IQ-TREE to choose the best fit model for your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A54F59-F018-A872-5ADD-1F35EE3FB8E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803742" y="2241107"/>
            <a:ext cx="1484334" cy="43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EAF7CC-8D91-25C0-434D-77438A16BC6D}"/>
              </a:ext>
            </a:extLst>
          </p:cNvPr>
          <p:cNvSpPr txBox="1"/>
          <p:nvPr/>
        </p:nvSpPr>
        <p:spPr>
          <a:xfrm>
            <a:off x="4359057" y="3381693"/>
            <a:ext cx="167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Choosing bootstrap replications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21981A-AD7A-9D1B-F666-4B7E4D1026C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2874723" y="3475638"/>
            <a:ext cx="1484334" cy="2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81EC2-10EC-F83A-705F-FB610414202E}"/>
              </a:ext>
            </a:extLst>
          </p:cNvPr>
          <p:cNvCxnSpPr>
            <a:cxnSpLocks/>
          </p:cNvCxnSpPr>
          <p:nvPr/>
        </p:nvCxnSpPr>
        <p:spPr>
          <a:xfrm flipH="1">
            <a:off x="2354893" y="3497109"/>
            <a:ext cx="2004164" cy="423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31FD25-32DA-E05A-3AE8-15EA160F6E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176398" y="3497109"/>
            <a:ext cx="2182659" cy="146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7FF1FE-B424-39C8-C4B6-BCF4745FAA0A}"/>
              </a:ext>
            </a:extLst>
          </p:cNvPr>
          <p:cNvSpPr txBox="1"/>
          <p:nvPr/>
        </p:nvSpPr>
        <p:spPr>
          <a:xfrm>
            <a:off x="4417512" y="599896"/>
            <a:ext cx="207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Use when you want to do model test without running the tree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F32B7E-9D2E-33E2-93A7-36F7927F09E1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1753644" y="426342"/>
            <a:ext cx="2663868" cy="358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401A5B-0ED0-4A43-337B-1B5C9623EA97}"/>
              </a:ext>
            </a:extLst>
          </p:cNvPr>
          <p:cNvSpPr txBox="1"/>
          <p:nvPr/>
        </p:nvSpPr>
        <p:spPr>
          <a:xfrm>
            <a:off x="5319386" y="182440"/>
            <a:ext cx="207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Output files will be in this tab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D934A4-F83B-9B28-5E1D-A84596450C1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492679" y="297856"/>
            <a:ext cx="2826707" cy="12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1BF328B-26D4-6724-6969-25B54681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12" y="4759122"/>
            <a:ext cx="2927350" cy="342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669369-58FB-C47B-EB89-2746E1158481}"/>
              </a:ext>
            </a:extLst>
          </p:cNvPr>
          <p:cNvSpPr txBox="1"/>
          <p:nvPr/>
        </p:nvSpPr>
        <p:spPr>
          <a:xfrm>
            <a:off x="6663024" y="4514918"/>
            <a:ext cx="167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Start tree construction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5D23419-C89A-9630-56A8-762B3B2CB835}"/>
              </a:ext>
            </a:extLst>
          </p:cNvPr>
          <p:cNvCxnSpPr>
            <a:cxnSpLocks/>
          </p:cNvCxnSpPr>
          <p:nvPr/>
        </p:nvCxnSpPr>
        <p:spPr>
          <a:xfrm flipH="1">
            <a:off x="6505233" y="4717644"/>
            <a:ext cx="597456" cy="13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AADA85-44D0-196C-0A87-F9F6051FC46D}"/>
              </a:ext>
            </a:extLst>
          </p:cNvPr>
          <p:cNvSpPr txBox="1"/>
          <p:nvPr/>
        </p:nvSpPr>
        <p:spPr>
          <a:xfrm>
            <a:off x="4725598" y="4140343"/>
            <a:ext cx="167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Can add email to be notified when analysis is done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9FFA06-8DD9-3E66-E9BA-0B3A6A85BA7A}"/>
              </a:ext>
            </a:extLst>
          </p:cNvPr>
          <p:cNvCxnSpPr>
            <a:cxnSpLocks/>
          </p:cNvCxnSpPr>
          <p:nvPr/>
        </p:nvCxnSpPr>
        <p:spPr>
          <a:xfrm flipH="1">
            <a:off x="4572000" y="4509675"/>
            <a:ext cx="501805" cy="335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0C63317-70DE-4621-A1CA-F39141756859}"/>
              </a:ext>
            </a:extLst>
          </p:cNvPr>
          <p:cNvSpPr txBox="1"/>
          <p:nvPr/>
        </p:nvSpPr>
        <p:spPr>
          <a:xfrm>
            <a:off x="18776" y="572581"/>
            <a:ext cx="108729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ZA" sz="900" dirty="0">
                <a:solidFill>
                  <a:srgbClr val="C00000"/>
                </a:solidFill>
              </a:rPr>
              <a:t>This is not necessary unless you know that different parts of your sequence are evolving independently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A8A967-8032-FD0E-7FED-B2F207DD520C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562422" y="1634410"/>
            <a:ext cx="448813" cy="2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0B771E4-3132-46E2-2C69-B529D56FEF27}"/>
              </a:ext>
            </a:extLst>
          </p:cNvPr>
          <p:cNvSpPr txBox="1"/>
          <p:nvPr/>
        </p:nvSpPr>
        <p:spPr>
          <a:xfrm>
            <a:off x="-25972" y="3039559"/>
            <a:ext cx="91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ZA" sz="900" dirty="0">
                <a:solidFill>
                  <a:srgbClr val="C00000"/>
                </a:solidFill>
              </a:rPr>
              <a:t>These parameters help one assess the statistical support for your tree i.e.: how much can you trust your tree to be a good model of the evolutionary relationships between your sequences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5BEB65-319F-4439-9ED5-8043CC9DD462}"/>
              </a:ext>
            </a:extLst>
          </p:cNvPr>
          <p:cNvCxnSpPr>
            <a:cxnSpLocks/>
          </p:cNvCxnSpPr>
          <p:nvPr/>
        </p:nvCxnSpPr>
        <p:spPr>
          <a:xfrm flipH="1">
            <a:off x="250035" y="2502350"/>
            <a:ext cx="615844" cy="50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0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89850"/>
            <a:ext cx="8401050" cy="824587"/>
          </a:xfrm>
        </p:spPr>
        <p:txBody>
          <a:bodyPr>
            <a:normAutofit/>
          </a:bodyPr>
          <a:lstStyle/>
          <a:p>
            <a:r>
              <a:rPr lang="en-US" dirty="0"/>
              <a:t>Common Phylogenetic Tree Terminology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03AD2-AB7F-5048-2017-E905F1A3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6" y="1255264"/>
            <a:ext cx="8446214" cy="34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2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9A6A3-493F-2307-E5A1-12B1CABE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" y="0"/>
            <a:ext cx="5612275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B97BB-4844-7169-FCF4-DD1063EDFEB5}"/>
              </a:ext>
            </a:extLst>
          </p:cNvPr>
          <p:cNvSpPr txBox="1"/>
          <p:nvPr/>
        </p:nvSpPr>
        <p:spPr>
          <a:xfrm>
            <a:off x="5872722" y="405464"/>
            <a:ext cx="207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Output files will be in this tab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545704-8075-2901-11AB-B73B08C20BC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19454" y="520880"/>
            <a:ext cx="3553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A74E6-8763-AA4D-6CC2-7D8E532061B2}"/>
              </a:ext>
            </a:extLst>
          </p:cNvPr>
          <p:cNvSpPr txBox="1"/>
          <p:nvPr/>
        </p:nvSpPr>
        <p:spPr>
          <a:xfrm>
            <a:off x="1196644" y="2866166"/>
            <a:ext cx="207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Progress of analysis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00796-2697-1970-41E4-B11A23D7A3BD}"/>
              </a:ext>
            </a:extLst>
          </p:cNvPr>
          <p:cNvCxnSpPr>
            <a:cxnSpLocks/>
          </p:cNvCxnSpPr>
          <p:nvPr/>
        </p:nvCxnSpPr>
        <p:spPr>
          <a:xfrm flipH="1" flipV="1">
            <a:off x="1527717" y="1594624"/>
            <a:ext cx="133815" cy="1271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6A69C6-43B4-4106-02DA-3E2E8DD03594}"/>
              </a:ext>
            </a:extLst>
          </p:cNvPr>
          <p:cNvSpPr txBox="1"/>
          <p:nvPr/>
        </p:nvSpPr>
        <p:spPr>
          <a:xfrm>
            <a:off x="1283969" y="3774001"/>
            <a:ext cx="20709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Select job and click download to save the output files - …is the file of interest (i.e. the tree)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F2B541-B18B-5B6D-7F4F-4E93956A901A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823305" y="1184792"/>
            <a:ext cx="460664" cy="284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EB9436-967D-6643-9F52-2B78DACF895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040221" y="4027917"/>
            <a:ext cx="243748" cy="889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C0AA1F-9AB0-E270-D4B2-C3B69814F370}"/>
              </a:ext>
            </a:extLst>
          </p:cNvPr>
          <p:cNvSpPr txBox="1"/>
          <p:nvPr/>
        </p:nvSpPr>
        <p:spPr>
          <a:xfrm>
            <a:off x="5798634" y="2241767"/>
            <a:ext cx="1817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output will a tree file which is a text file. Most commonly in the </a:t>
            </a:r>
            <a:r>
              <a:rPr lang="en-ZA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Newick</a:t>
            </a:r>
            <a:r>
              <a:rPr lang="en-ZA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format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9479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A48E-3ACB-B166-5A40-9C1B0BAFA588}"/>
              </a:ext>
            </a:extLst>
          </p:cNvPr>
          <p:cNvSpPr txBox="1">
            <a:spLocks/>
          </p:cNvSpPr>
          <p:nvPr/>
        </p:nvSpPr>
        <p:spPr>
          <a:xfrm>
            <a:off x="390719" y="333353"/>
            <a:ext cx="7886700" cy="677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002060"/>
                </a:solidFill>
              </a:rPr>
              <a:t>Visualizing and annotating a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524CA-8A24-D6D1-3BCC-CC7A96890253}"/>
              </a:ext>
            </a:extLst>
          </p:cNvPr>
          <p:cNvSpPr txBox="1"/>
          <p:nvPr/>
        </p:nvSpPr>
        <p:spPr>
          <a:xfrm>
            <a:off x="390719" y="1595137"/>
            <a:ext cx="672084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FFFF00"/>
                </a:highlight>
                <a:latin typeface="+mj-lt"/>
              </a:rPr>
              <a:t>You should always annotate your tree to more clearly show the relationships you want to highlight: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Colour branches according to time of sequence isolation (if you have longitudinal data).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Label Important terminal nodes</a:t>
            </a:r>
          </a:p>
          <a:p>
            <a:pPr marL="214313" indent="-214313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Highlight biologically important clades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E3533-C401-A4F1-AE73-9D3E67CC0298}"/>
              </a:ext>
            </a:extLst>
          </p:cNvPr>
          <p:cNvSpPr txBox="1"/>
          <p:nvPr/>
        </p:nvSpPr>
        <p:spPr>
          <a:xfrm>
            <a:off x="390720" y="814387"/>
            <a:ext cx="7050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FF0000"/>
                </a:highlight>
                <a:latin typeface="+mj-lt"/>
              </a:rPr>
              <a:t>Plotting and annotating your tree is done using a separate tool to the one you used to construct the tree (convert the text file into a pretty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AF7C7-3391-3D1C-68EA-C1374972293F}"/>
              </a:ext>
            </a:extLst>
          </p:cNvPr>
          <p:cNvSpPr txBox="1"/>
          <p:nvPr/>
        </p:nvSpPr>
        <p:spPr>
          <a:xfrm>
            <a:off x="750764" y="3549015"/>
            <a:ext cx="716661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best tool to use is the </a:t>
            </a:r>
            <a:r>
              <a:rPr lang="en-US" dirty="0" err="1">
                <a:latin typeface="+mj-lt"/>
              </a:rPr>
              <a:t>ggtree</a:t>
            </a:r>
            <a:r>
              <a:rPr lang="en-US" dirty="0">
                <a:latin typeface="+mj-lt"/>
              </a:rPr>
              <a:t> R package (</a:t>
            </a:r>
            <a:r>
              <a:rPr lang="en-US" dirty="0">
                <a:latin typeface="+mj-lt"/>
                <a:hlinkClick r:id="rId2"/>
              </a:rPr>
              <a:t>https://github.com/YuLab-SMU/ggtree</a:t>
            </a:r>
            <a:r>
              <a:rPr lang="en-US" dirty="0">
                <a:latin typeface="+mj-lt"/>
              </a:rPr>
              <a:t>). However this requires you to be proficient in coding in R.</a:t>
            </a:r>
          </a:p>
          <a:p>
            <a:pPr marL="257175" indent="-257175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best ”point and click” tool is ITOL (</a:t>
            </a:r>
            <a:r>
              <a:rPr lang="en-US" dirty="0">
                <a:latin typeface="+mj-lt"/>
                <a:hlinkClick r:id="rId3"/>
              </a:rPr>
              <a:t>https://itol.embl.de/</a:t>
            </a:r>
            <a:r>
              <a:rPr lang="en-US" dirty="0">
                <a:latin typeface="+mj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5064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Tree visualization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9313-8365-BBAD-1D15-85EA6FB1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6904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Format of a tree is not readable – need a visualization software 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Available tools include: </a:t>
            </a:r>
          </a:p>
          <a:p>
            <a:pPr lvl="1"/>
            <a:r>
              <a:rPr lang="en-US" sz="1500" dirty="0"/>
              <a:t>Figtree: </a:t>
            </a:r>
            <a:r>
              <a:rPr lang="en-US" sz="1500" dirty="0">
                <a:hlinkClick r:id="rId3"/>
              </a:rPr>
              <a:t>http://tree.bio.ed.ac.uk/software/figtree/</a:t>
            </a:r>
            <a:r>
              <a:rPr lang="en-US" sz="1500" dirty="0"/>
              <a:t> </a:t>
            </a:r>
          </a:p>
          <a:p>
            <a:pPr lvl="1"/>
            <a:r>
              <a:rPr lang="en-US" sz="1500" dirty="0" err="1"/>
              <a:t>Microreact</a:t>
            </a:r>
            <a:r>
              <a:rPr lang="en-US" sz="1500" dirty="0"/>
              <a:t>: </a:t>
            </a:r>
            <a:r>
              <a:rPr lang="en-US" sz="1500" dirty="0">
                <a:hlinkClick r:id="rId4"/>
              </a:rPr>
              <a:t>https://microreact.org/</a:t>
            </a:r>
            <a:r>
              <a:rPr lang="en-US" sz="1500" dirty="0"/>
              <a:t> </a:t>
            </a:r>
          </a:p>
          <a:p>
            <a:pPr lvl="1"/>
            <a:r>
              <a:rPr lang="en-US" sz="1500" dirty="0"/>
              <a:t>ITOL: </a:t>
            </a:r>
            <a:r>
              <a:rPr lang="en-US" sz="1500" dirty="0">
                <a:hlinkClick r:id="rId5"/>
              </a:rPr>
              <a:t>https://itol.embl.de/</a:t>
            </a:r>
            <a:r>
              <a:rPr lang="en-US" sz="1500" dirty="0"/>
              <a:t> </a:t>
            </a:r>
          </a:p>
          <a:p>
            <a:pPr lvl="1"/>
            <a:r>
              <a:rPr lang="en-US" sz="1500" dirty="0"/>
              <a:t>ggtree: R package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Tools are also used to annotate the tree (e.g. with metadata)</a:t>
            </a:r>
          </a:p>
        </p:txBody>
      </p:sp>
    </p:spTree>
    <p:extLst>
      <p:ext uri="{BB962C8B-B14F-4D97-AF65-F5344CB8AC3E}">
        <p14:creationId xmlns:p14="http://schemas.microsoft.com/office/powerpoint/2010/main" val="590854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6474E6-DFC5-28ED-1CFE-43FDAB6E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9" y="390293"/>
            <a:ext cx="8811281" cy="47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4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DEBD1-4200-9249-0FCD-EA35960C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40" y="0"/>
            <a:ext cx="656372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2A023-0E59-CA16-61D5-2131E4B0D9C4}"/>
              </a:ext>
            </a:extLst>
          </p:cNvPr>
          <p:cNvSpPr txBox="1"/>
          <p:nvPr/>
        </p:nvSpPr>
        <p:spPr>
          <a:xfrm>
            <a:off x="6512567" y="1219503"/>
            <a:ext cx="207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Upload tree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BE4A1-FF94-CAAC-016A-8B9A0F40A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09746" y="457200"/>
            <a:ext cx="3802821" cy="877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E48113-8D6A-6B4E-2683-9AE0A6ED055B}"/>
              </a:ext>
            </a:extLst>
          </p:cNvPr>
          <p:cNvSpPr txBox="1"/>
          <p:nvPr/>
        </p:nvSpPr>
        <p:spPr>
          <a:xfrm>
            <a:off x="5899249" y="2027117"/>
            <a:ext cx="20709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Import annotation file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4F5115-8B55-EA86-19A7-07A12E2B060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166946" y="1272342"/>
            <a:ext cx="2732303" cy="8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70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90A765-DC57-CBAF-02C0-7D422318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02" y="370825"/>
            <a:ext cx="8586996" cy="46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4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3627-C165-D175-78AF-262250D2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creation demonstration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D47A7-347E-96CA-FBF8-60F2B9C80A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IQTREE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B81588-476D-FE1D-7B77-85D77A2373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Nextstrain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FBEB5-D42E-7571-ECAE-D17E96879095}"/>
              </a:ext>
            </a:extLst>
          </p:cNvPr>
          <p:cNvSpPr/>
          <p:nvPr/>
        </p:nvSpPr>
        <p:spPr>
          <a:xfrm>
            <a:off x="244825" y="1822052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Sequence alignment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3F8FA3-E05D-8BAF-CE7E-7046394D5F54}"/>
              </a:ext>
            </a:extLst>
          </p:cNvPr>
          <p:cNvSpPr/>
          <p:nvPr/>
        </p:nvSpPr>
        <p:spPr>
          <a:xfrm>
            <a:off x="244825" y="3108324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Tree construction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73F86F-FF24-5696-BE93-C5DE90398FEF}"/>
              </a:ext>
            </a:extLst>
          </p:cNvPr>
          <p:cNvSpPr/>
          <p:nvPr/>
        </p:nvSpPr>
        <p:spPr>
          <a:xfrm>
            <a:off x="244825" y="4121370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Visualize and annotate tree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640D9-9539-452F-012A-08B4C5553D9E}"/>
              </a:ext>
            </a:extLst>
          </p:cNvPr>
          <p:cNvCxnSpPr>
            <a:cxnSpLocks/>
          </p:cNvCxnSpPr>
          <p:nvPr/>
        </p:nvCxnSpPr>
        <p:spPr>
          <a:xfrm>
            <a:off x="1780731" y="2479674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C98B6F-3078-31B7-DA10-C46BCFEA4418}"/>
              </a:ext>
            </a:extLst>
          </p:cNvPr>
          <p:cNvSpPr/>
          <p:nvPr/>
        </p:nvSpPr>
        <p:spPr>
          <a:xfrm>
            <a:off x="4708175" y="1790088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Sequence alignment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9BC440-1BF8-DF1D-C33A-3AD05AC55560}"/>
              </a:ext>
            </a:extLst>
          </p:cNvPr>
          <p:cNvSpPr/>
          <p:nvPr/>
        </p:nvSpPr>
        <p:spPr>
          <a:xfrm>
            <a:off x="4708175" y="3076360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Tree construction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9E3B6A-BADB-1020-C3B0-3A7363C394E6}"/>
              </a:ext>
            </a:extLst>
          </p:cNvPr>
          <p:cNvSpPr/>
          <p:nvPr/>
        </p:nvSpPr>
        <p:spPr>
          <a:xfrm>
            <a:off x="4708175" y="4419782"/>
            <a:ext cx="3071812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Visualize and annotate tree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055B31-06C5-73D7-C8B0-9F006E9B80D0}"/>
              </a:ext>
            </a:extLst>
          </p:cNvPr>
          <p:cNvCxnSpPr>
            <a:cxnSpLocks/>
          </p:cNvCxnSpPr>
          <p:nvPr/>
        </p:nvCxnSpPr>
        <p:spPr>
          <a:xfrm>
            <a:off x="6244081" y="2447710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FD7326-B847-DAE7-3BCF-C294C7A101DB}"/>
              </a:ext>
            </a:extLst>
          </p:cNvPr>
          <p:cNvCxnSpPr>
            <a:cxnSpLocks/>
          </p:cNvCxnSpPr>
          <p:nvPr/>
        </p:nvCxnSpPr>
        <p:spPr>
          <a:xfrm>
            <a:off x="1761076" y="3755701"/>
            <a:ext cx="0" cy="328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7A57B-18D5-2681-17E3-F6AC0EE3B099}"/>
              </a:ext>
            </a:extLst>
          </p:cNvPr>
          <p:cNvCxnSpPr>
            <a:cxnSpLocks/>
          </p:cNvCxnSpPr>
          <p:nvPr/>
        </p:nvCxnSpPr>
        <p:spPr>
          <a:xfrm>
            <a:off x="6407984" y="3755701"/>
            <a:ext cx="0" cy="5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8F0C5E-B9C4-4E4B-D733-DF574CC30F1B}"/>
              </a:ext>
            </a:extLst>
          </p:cNvPr>
          <p:cNvSpPr txBox="1"/>
          <p:nvPr/>
        </p:nvSpPr>
        <p:spPr>
          <a:xfrm>
            <a:off x="97590" y="2338697"/>
            <a:ext cx="1953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Nextclade</a:t>
            </a:r>
            <a:r>
              <a:rPr lang="en-US" sz="1050" dirty="0"/>
              <a:t> (remember to include a root/reference)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Trim and prune your alignment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87E6B-0F13-8B67-D0B2-2C7E48867DA3}"/>
              </a:ext>
            </a:extLst>
          </p:cNvPr>
          <p:cNvSpPr txBox="1"/>
          <p:nvPr/>
        </p:nvSpPr>
        <p:spPr>
          <a:xfrm>
            <a:off x="5359468" y="2338697"/>
            <a:ext cx="15859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Nextclade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F8619E-4AF4-0FBC-4574-95460375E5E1}"/>
              </a:ext>
            </a:extLst>
          </p:cNvPr>
          <p:cNvSpPr txBox="1"/>
          <p:nvPr/>
        </p:nvSpPr>
        <p:spPr>
          <a:xfrm>
            <a:off x="392785" y="3625062"/>
            <a:ext cx="1733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IQTREE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C4A07-856B-2CD4-CC18-E71E6B9C493C}"/>
              </a:ext>
            </a:extLst>
          </p:cNvPr>
          <p:cNvSpPr txBox="1"/>
          <p:nvPr/>
        </p:nvSpPr>
        <p:spPr>
          <a:xfrm>
            <a:off x="244825" y="4644712"/>
            <a:ext cx="22995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FigTree</a:t>
            </a:r>
            <a:r>
              <a:rPr lang="en-US" sz="1050" dirty="0"/>
              <a:t>, create annotation 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B21DEC-47F3-EB43-B898-71CA7CF1F0F7}"/>
              </a:ext>
            </a:extLst>
          </p:cNvPr>
          <p:cNvSpPr txBox="1"/>
          <p:nvPr/>
        </p:nvSpPr>
        <p:spPr>
          <a:xfrm>
            <a:off x="244825" y="4849537"/>
            <a:ext cx="22995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/>
              <a:t>Microreact</a:t>
            </a:r>
            <a:r>
              <a:rPr lang="en-US" sz="1050" dirty="0"/>
              <a:t>, create metadata file</a:t>
            </a:r>
          </a:p>
        </p:txBody>
      </p:sp>
    </p:spTree>
    <p:extLst>
      <p:ext uri="{BB962C8B-B14F-4D97-AF65-F5344CB8AC3E}">
        <p14:creationId xmlns:p14="http://schemas.microsoft.com/office/powerpoint/2010/main" val="239992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61591-B832-6C26-87A4-9C41A035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3040"/>
            <a:ext cx="7772400" cy="46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6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33733"/>
            <a:ext cx="8401050" cy="824587"/>
          </a:xfrm>
        </p:spPr>
        <p:txBody>
          <a:bodyPr>
            <a:normAutofit/>
          </a:bodyPr>
          <a:lstStyle/>
          <a:p>
            <a:r>
              <a:rPr lang="en-US" dirty="0"/>
              <a:t>Common Phylogenetic Tree Terminology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E20A6-317B-7C66-2433-A82DB248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34" y="991286"/>
            <a:ext cx="5949175" cy="39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3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14375"/>
            <a:ext cx="8801100" cy="500062"/>
          </a:xfrm>
        </p:spPr>
        <p:txBody>
          <a:bodyPr>
            <a:noAutofit/>
          </a:bodyPr>
          <a:lstStyle/>
          <a:p>
            <a:r>
              <a:rPr lang="en-US" dirty="0"/>
              <a:t>A few examples of what can be inferred from phylogenetic trees built from sequence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02E15-FD6F-FA13-A195-EF22C4AE8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50"/>
            <a:ext cx="8229600" cy="33087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Which species are the closest living relatives of modern humans? 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Did the infamous Florida Dentist infect his patients with HIV?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were the origins of specific transposable elements?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Which genetic changes are unique to a specific lineage?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What was the most likely geographical location of the common ancestor of a specific location?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When did specific trait in a lineage arise during evolutionary history?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Plus countless others…..</a:t>
            </a:r>
          </a:p>
        </p:txBody>
      </p:sp>
    </p:spTree>
    <p:extLst>
      <p:ext uri="{BB962C8B-B14F-4D97-AF65-F5344CB8AC3E}">
        <p14:creationId xmlns:p14="http://schemas.microsoft.com/office/powerpoint/2010/main" val="71490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8801100" cy="942975"/>
          </a:xfrm>
        </p:spPr>
        <p:txBody>
          <a:bodyPr>
            <a:noAutofit/>
          </a:bodyPr>
          <a:lstStyle/>
          <a:p>
            <a:r>
              <a:rPr lang="en-US" dirty="0"/>
              <a:t>Which species are the closest living relatives of modern humans?</a:t>
            </a:r>
          </a:p>
        </p:txBody>
      </p:sp>
      <p:sp>
        <p:nvSpPr>
          <p:cNvPr id="6" name="Text Box 44">
            <a:extLst>
              <a:ext uri="{FF2B5EF4-FFF2-40B4-BE49-F238E27FC236}">
                <a16:creationId xmlns:a16="http://schemas.microsoft.com/office/drawing/2014/main" id="{1589344F-0889-0E11-72C5-C99492A6F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7" y="4146551"/>
            <a:ext cx="579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MYA</a:t>
            </a:r>
          </a:p>
        </p:txBody>
      </p:sp>
      <p:sp>
        <p:nvSpPr>
          <p:cNvPr id="7" name="Freeform 63">
            <a:extLst>
              <a:ext uri="{FF2B5EF4-FFF2-40B4-BE49-F238E27FC236}">
                <a16:creationId xmlns:a16="http://schemas.microsoft.com/office/drawing/2014/main" id="{772793BB-616E-AB16-DE06-10395999D6F6}"/>
              </a:ext>
            </a:extLst>
          </p:cNvPr>
          <p:cNvSpPr>
            <a:spLocks/>
          </p:cNvSpPr>
          <p:nvPr/>
        </p:nvSpPr>
        <p:spPr bwMode="auto">
          <a:xfrm>
            <a:off x="3644900" y="1822451"/>
            <a:ext cx="801687" cy="4762"/>
          </a:xfrm>
          <a:custGeom>
            <a:avLst/>
            <a:gdLst>
              <a:gd name="T0" fmla="*/ 505 w 505"/>
              <a:gd name="T1" fmla="*/ 3 h 3"/>
              <a:gd name="T2" fmla="*/ 0 w 505"/>
              <a:gd name="T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05" h="3">
                <a:moveTo>
                  <a:pt x="505" y="3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64">
            <a:extLst>
              <a:ext uri="{FF2B5EF4-FFF2-40B4-BE49-F238E27FC236}">
                <a16:creationId xmlns:a16="http://schemas.microsoft.com/office/drawing/2014/main" id="{B2F7E639-19E8-B794-8A23-015FB27814BD}"/>
              </a:ext>
            </a:extLst>
          </p:cNvPr>
          <p:cNvSpPr>
            <a:spLocks/>
          </p:cNvSpPr>
          <p:nvPr/>
        </p:nvSpPr>
        <p:spPr bwMode="auto">
          <a:xfrm>
            <a:off x="3643312" y="2449513"/>
            <a:ext cx="338138" cy="6350"/>
          </a:xfrm>
          <a:custGeom>
            <a:avLst/>
            <a:gdLst>
              <a:gd name="T0" fmla="*/ 213 w 213"/>
              <a:gd name="T1" fmla="*/ 4 h 4"/>
              <a:gd name="T2" fmla="*/ 0 w 213"/>
              <a:gd name="T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3" h="4">
                <a:moveTo>
                  <a:pt x="213" y="4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5">
            <a:extLst>
              <a:ext uri="{FF2B5EF4-FFF2-40B4-BE49-F238E27FC236}">
                <a16:creationId xmlns:a16="http://schemas.microsoft.com/office/drawing/2014/main" id="{A18F4C1E-53F6-4976-6D99-1D936F1EA6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8075" y="1822451"/>
            <a:ext cx="0" cy="627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66">
            <a:extLst>
              <a:ext uri="{FF2B5EF4-FFF2-40B4-BE49-F238E27FC236}">
                <a16:creationId xmlns:a16="http://schemas.microsoft.com/office/drawing/2014/main" id="{1985592D-5F1E-5A0A-32B9-652090A2C112}"/>
              </a:ext>
            </a:extLst>
          </p:cNvPr>
          <p:cNvSpPr>
            <a:spLocks/>
          </p:cNvSpPr>
          <p:nvPr/>
        </p:nvSpPr>
        <p:spPr bwMode="auto">
          <a:xfrm>
            <a:off x="3433762" y="3105151"/>
            <a:ext cx="912813" cy="4762"/>
          </a:xfrm>
          <a:custGeom>
            <a:avLst/>
            <a:gdLst>
              <a:gd name="T0" fmla="*/ 575 w 575"/>
              <a:gd name="T1" fmla="*/ 1 h 3"/>
              <a:gd name="T2" fmla="*/ 531 w 575"/>
              <a:gd name="T3" fmla="*/ 3 h 3"/>
              <a:gd name="T4" fmla="*/ 0 w 575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5" h="3">
                <a:moveTo>
                  <a:pt x="575" y="1"/>
                </a:moveTo>
                <a:lnTo>
                  <a:pt x="531" y="3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67">
            <a:extLst>
              <a:ext uri="{FF2B5EF4-FFF2-40B4-BE49-F238E27FC236}">
                <a16:creationId xmlns:a16="http://schemas.microsoft.com/office/drawing/2014/main" id="{B327F19C-E2CE-7F58-4342-8C95CD078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6300" y="2166938"/>
            <a:ext cx="0" cy="9429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68">
            <a:extLst>
              <a:ext uri="{FF2B5EF4-FFF2-40B4-BE49-F238E27FC236}">
                <a16:creationId xmlns:a16="http://schemas.microsoft.com/office/drawing/2014/main" id="{A5F0D599-74D7-3675-2B9E-3E555418D638}"/>
              </a:ext>
            </a:extLst>
          </p:cNvPr>
          <p:cNvSpPr>
            <a:spLocks/>
          </p:cNvSpPr>
          <p:nvPr/>
        </p:nvSpPr>
        <p:spPr bwMode="auto">
          <a:xfrm>
            <a:off x="2647950" y="2622551"/>
            <a:ext cx="757237" cy="4762"/>
          </a:xfrm>
          <a:custGeom>
            <a:avLst/>
            <a:gdLst>
              <a:gd name="T0" fmla="*/ 477 w 477"/>
              <a:gd name="T1" fmla="*/ 3 h 3"/>
              <a:gd name="T2" fmla="*/ 0 w 477"/>
              <a:gd name="T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77" h="3">
                <a:moveTo>
                  <a:pt x="477" y="3"/>
                </a:move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Freeform 69">
            <a:extLst>
              <a:ext uri="{FF2B5EF4-FFF2-40B4-BE49-F238E27FC236}">
                <a16:creationId xmlns:a16="http://schemas.microsoft.com/office/drawing/2014/main" id="{553D2946-37DF-6C61-32F1-02C708F13FBC}"/>
              </a:ext>
            </a:extLst>
          </p:cNvPr>
          <p:cNvSpPr>
            <a:spLocks/>
          </p:cNvSpPr>
          <p:nvPr/>
        </p:nvSpPr>
        <p:spPr bwMode="auto">
          <a:xfrm>
            <a:off x="2633662" y="3592513"/>
            <a:ext cx="1766888" cy="1588"/>
          </a:xfrm>
          <a:custGeom>
            <a:avLst/>
            <a:gdLst>
              <a:gd name="T0" fmla="*/ 873 w 873"/>
              <a:gd name="T1" fmla="*/ 0 h 1"/>
              <a:gd name="T2" fmla="*/ 0 w 873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73" h="1">
                <a:moveTo>
                  <a:pt x="873" y="0"/>
                </a:moveTo>
                <a:lnTo>
                  <a:pt x="0" y="1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70">
            <a:extLst>
              <a:ext uri="{FF2B5EF4-FFF2-40B4-BE49-F238E27FC236}">
                <a16:creationId xmlns:a16="http://schemas.microsoft.com/office/drawing/2014/main" id="{495217DA-45A1-5EEA-5FD4-02BA5A7DB401}"/>
              </a:ext>
            </a:extLst>
          </p:cNvPr>
          <p:cNvSpPr>
            <a:spLocks/>
          </p:cNvSpPr>
          <p:nvPr/>
        </p:nvSpPr>
        <p:spPr bwMode="auto">
          <a:xfrm>
            <a:off x="2638425" y="2628901"/>
            <a:ext cx="9525" cy="960437"/>
          </a:xfrm>
          <a:custGeom>
            <a:avLst/>
            <a:gdLst>
              <a:gd name="T0" fmla="*/ 5 w 5"/>
              <a:gd name="T1" fmla="*/ 0 h 605"/>
              <a:gd name="T2" fmla="*/ 0 w 5"/>
              <a:gd name="T3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" h="605">
                <a:moveTo>
                  <a:pt x="5" y="0"/>
                </a:moveTo>
                <a:lnTo>
                  <a:pt x="0" y="605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71">
            <a:extLst>
              <a:ext uri="{FF2B5EF4-FFF2-40B4-BE49-F238E27FC236}">
                <a16:creationId xmlns:a16="http://schemas.microsoft.com/office/drawing/2014/main" id="{63FD99C2-EDF0-1CC8-7E57-61E24C394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1619251"/>
            <a:ext cx="108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800" b="1" dirty="0"/>
              <a:t>Humans</a:t>
            </a:r>
          </a:p>
        </p:txBody>
      </p:sp>
      <p:sp>
        <p:nvSpPr>
          <p:cNvPr id="16" name="Line 72">
            <a:extLst>
              <a:ext uri="{FF2B5EF4-FFF2-40B4-BE49-F238E27FC236}">
                <a16:creationId xmlns:a16="http://schemas.microsoft.com/office/drawing/2014/main" id="{5D5425FF-6A65-288B-D3E1-AEA65EF42C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8912" y="2254251"/>
            <a:ext cx="400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73">
            <a:extLst>
              <a:ext uri="{FF2B5EF4-FFF2-40B4-BE49-F238E27FC236}">
                <a16:creationId xmlns:a16="http://schemas.microsoft.com/office/drawing/2014/main" id="{9BE02D22-CC7A-7E47-69E0-84FA06E2D8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2708276"/>
            <a:ext cx="400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74">
            <a:extLst>
              <a:ext uri="{FF2B5EF4-FFF2-40B4-BE49-F238E27FC236}">
                <a16:creationId xmlns:a16="http://schemas.microsoft.com/office/drawing/2014/main" id="{613DD3D5-24EE-F75E-BC52-27C6A548B3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800" y="2266951"/>
            <a:ext cx="0" cy="4365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75">
            <a:extLst>
              <a:ext uri="{FF2B5EF4-FFF2-40B4-BE49-F238E27FC236}">
                <a16:creationId xmlns:a16="http://schemas.microsoft.com/office/drawing/2014/main" id="{762E7B92-6D7F-5334-12A9-3E2184F2B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5" y="2171701"/>
            <a:ext cx="2349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76">
            <a:extLst>
              <a:ext uri="{FF2B5EF4-FFF2-40B4-BE49-F238E27FC236}">
                <a16:creationId xmlns:a16="http://schemas.microsoft.com/office/drawing/2014/main" id="{0D75D98A-69B9-BAAA-71A3-B86498419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2538413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en-US" sz="1800" b="1" dirty="0"/>
              <a:t>Bonobos</a:t>
            </a:r>
          </a:p>
        </p:txBody>
      </p:sp>
      <p:sp>
        <p:nvSpPr>
          <p:cNvPr id="21" name="Text Box 77">
            <a:extLst>
              <a:ext uri="{FF2B5EF4-FFF2-40B4-BE49-F238E27FC236}">
                <a16:creationId xmlns:a16="http://schemas.microsoft.com/office/drawing/2014/main" id="{006E548F-F90B-83D3-5E8E-0F24EA438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2957513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en-US" sz="1800" b="1"/>
              <a:t>Gorillas</a:t>
            </a:r>
          </a:p>
        </p:txBody>
      </p:sp>
      <p:sp>
        <p:nvSpPr>
          <p:cNvPr id="22" name="Freeform 78">
            <a:extLst>
              <a:ext uri="{FF2B5EF4-FFF2-40B4-BE49-F238E27FC236}">
                <a16:creationId xmlns:a16="http://schemas.microsoft.com/office/drawing/2014/main" id="{AC4C6D5F-4345-9831-96D0-0AD866A87220}"/>
              </a:ext>
            </a:extLst>
          </p:cNvPr>
          <p:cNvSpPr>
            <a:spLocks/>
          </p:cNvSpPr>
          <p:nvPr/>
        </p:nvSpPr>
        <p:spPr bwMode="auto">
          <a:xfrm>
            <a:off x="2611437" y="3941763"/>
            <a:ext cx="1797050" cy="6350"/>
          </a:xfrm>
          <a:custGeom>
            <a:avLst/>
            <a:gdLst>
              <a:gd name="T0" fmla="*/ 0 w 1132"/>
              <a:gd name="T1" fmla="*/ 0 h 4"/>
              <a:gd name="T2" fmla="*/ 1132 w 1132"/>
              <a:gd name="T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132" h="4">
                <a:moveTo>
                  <a:pt x="0" y="0"/>
                </a:moveTo>
                <a:lnTo>
                  <a:pt x="1132" y="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88">
            <a:extLst>
              <a:ext uri="{FF2B5EF4-FFF2-40B4-BE49-F238E27FC236}">
                <a16:creationId xmlns:a16="http://schemas.microsoft.com/office/drawing/2014/main" id="{30D92484-A0C1-10A7-B957-756394EDA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2" y="39735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24" name="Text Box 89">
            <a:extLst>
              <a:ext uri="{FF2B5EF4-FFF2-40B4-BE49-F238E27FC236}">
                <a16:creationId xmlns:a16="http://schemas.microsoft.com/office/drawing/2014/main" id="{942E6412-E4E7-E80F-46E6-533A808B3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3475" y="3957638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14</a:t>
            </a:r>
          </a:p>
        </p:txBody>
      </p:sp>
      <p:sp>
        <p:nvSpPr>
          <p:cNvPr id="25" name="Text Box 52">
            <a:extLst>
              <a:ext uri="{FF2B5EF4-FFF2-40B4-BE49-F238E27FC236}">
                <a16:creationId xmlns:a16="http://schemas.microsoft.com/office/drawing/2014/main" id="{E8E7DD96-DD67-7A08-B0A2-6B121F9F5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587" y="2070895"/>
            <a:ext cx="1933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800" b="1" dirty="0"/>
              <a:t>Chimpanzees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DCBA4892-3CF7-9A31-F89C-3138740773A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7851"/>
            <a:ext cx="9390063" cy="64928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	Mitochondrial DNA, most nuclear DNA-encoded genes, and DNA/DNA hybridization all show that bonobos and chimpanzees are related more closely to humans than either are to gorillas. </a:t>
            </a:r>
            <a:endParaRPr lang="en-US" altLang="en-US" sz="1600" b="1" dirty="0"/>
          </a:p>
        </p:txBody>
      </p:sp>
      <p:sp>
        <p:nvSpPr>
          <p:cNvPr id="27" name="Text Box 56">
            <a:extLst>
              <a:ext uri="{FF2B5EF4-FFF2-40B4-BE49-F238E27FC236}">
                <a16:creationId xmlns:a16="http://schemas.microsoft.com/office/drawing/2014/main" id="{448920A6-5C18-DB45-90FC-F740A3D10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2" y="3382169"/>
            <a:ext cx="1933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800" b="1" dirty="0"/>
              <a:t>Orangutans</a:t>
            </a:r>
          </a:p>
        </p:txBody>
      </p:sp>
    </p:spTree>
    <p:extLst>
      <p:ext uri="{BB962C8B-B14F-4D97-AF65-F5344CB8AC3E}">
        <p14:creationId xmlns:p14="http://schemas.microsoft.com/office/powerpoint/2010/main" val="217215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8801100" cy="942975"/>
          </a:xfrm>
        </p:spPr>
        <p:txBody>
          <a:bodyPr>
            <a:noAutofit/>
          </a:bodyPr>
          <a:lstStyle/>
          <a:p>
            <a:r>
              <a:rPr lang="en-US" dirty="0"/>
              <a:t>Did the Florida Dentist infect his patients with HIV?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6D8E54F-E2E4-0315-EE65-3C9E097A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3" r="2403"/>
          <a:stretch/>
        </p:blipFill>
        <p:spPr>
          <a:xfrm>
            <a:off x="1547812" y="1443037"/>
            <a:ext cx="3481388" cy="33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2"/>
            <a:ext cx="8801100" cy="942975"/>
          </a:xfrm>
        </p:spPr>
        <p:txBody>
          <a:bodyPr>
            <a:noAutofit/>
          </a:bodyPr>
          <a:lstStyle/>
          <a:p>
            <a:r>
              <a:rPr lang="en-US" dirty="0"/>
              <a:t>Did the Florida Dentist infect his patients with HIV?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8D0F0-85CD-B84A-C842-0A51142D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1569889"/>
            <a:ext cx="5168900" cy="33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7F89-0527-C8BF-3FBA-B13EBC25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2793"/>
            <a:ext cx="9144000" cy="942975"/>
          </a:xfrm>
        </p:spPr>
        <p:txBody>
          <a:bodyPr>
            <a:noAutofit/>
          </a:bodyPr>
          <a:lstStyle/>
          <a:p>
            <a:r>
              <a:rPr lang="en-US" sz="3600" dirty="0"/>
              <a:t>Which genetic traits or changes are unique to a specific lineage?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5124E-2373-11AB-3CF9-62B10ECC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78" y="1306617"/>
            <a:ext cx="4880700" cy="3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0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qfc5.hbZnJslbzDCr_2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70446</TotalTime>
  <Words>1414</Words>
  <Application>Microsoft Macintosh PowerPoint</Application>
  <PresentationFormat>On-screen Show (16:9)</PresentationFormat>
  <Paragraphs>192</Paragraphs>
  <Slides>37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Office Theme</vt:lpstr>
      <vt:lpstr>think-cell Slide</vt:lpstr>
      <vt:lpstr>PowerPoint Presentation</vt:lpstr>
      <vt:lpstr>What is phylogenetic analysis and why should we perform it? </vt:lpstr>
      <vt:lpstr>Common Phylogenetic Tree Terminology</vt:lpstr>
      <vt:lpstr>Common Phylogenetic Tree Terminology</vt:lpstr>
      <vt:lpstr>A few examples of what can be inferred from phylogenetic trees built from sequence data</vt:lpstr>
      <vt:lpstr>Which species are the closest living relatives of modern humans?</vt:lpstr>
      <vt:lpstr>Did the Florida Dentist infect his patients with HIV?</vt:lpstr>
      <vt:lpstr>Did the Florida Dentist infect his patients with HIV?</vt:lpstr>
      <vt:lpstr>Which genetic traits or changes are unique to a specific lineage?</vt:lpstr>
      <vt:lpstr>PowerPoint Presentation</vt:lpstr>
      <vt:lpstr>PowerPoint Presentation</vt:lpstr>
      <vt:lpstr>How to construct a phylogenetic tree</vt:lpstr>
      <vt:lpstr>1. Sequence alignment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Editing sequences </vt:lpstr>
      <vt:lpstr>Editing sequences </vt:lpstr>
      <vt:lpstr>Editing sequences </vt:lpstr>
      <vt:lpstr>PowerPoint Presentation</vt:lpstr>
      <vt:lpstr>2. Tree construction</vt:lpstr>
      <vt:lpstr>2. IQ-TREE</vt:lpstr>
      <vt:lpstr>Command line version</vt:lpstr>
      <vt:lpstr>PowerPoint Presentation</vt:lpstr>
      <vt:lpstr>PowerPoint Presentation</vt:lpstr>
      <vt:lpstr>PowerPoint Presentation</vt:lpstr>
      <vt:lpstr>3. Tree visualization and annotation</vt:lpstr>
      <vt:lpstr>PowerPoint Presentation</vt:lpstr>
      <vt:lpstr>PowerPoint Presentation</vt:lpstr>
      <vt:lpstr>PowerPoint Presentation</vt:lpstr>
      <vt:lpstr>Tree creation 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Sinenhlanhla Jimoh</dc:creator>
  <cp:lastModifiedBy>Dikeledi Kekana</cp:lastModifiedBy>
  <cp:revision>573</cp:revision>
  <dcterms:created xsi:type="dcterms:W3CDTF">2018-07-10T11:32:16Z</dcterms:created>
  <dcterms:modified xsi:type="dcterms:W3CDTF">2025-09-18T13:32:05Z</dcterms:modified>
</cp:coreProperties>
</file>